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27"/>
  </p:notesMasterIdLst>
  <p:sldIdLst>
    <p:sldId id="256" r:id="rId3"/>
    <p:sldId id="257" r:id="rId4"/>
    <p:sldId id="258" r:id="rId5"/>
    <p:sldId id="260" r:id="rId6"/>
    <p:sldId id="259" r:id="rId7"/>
    <p:sldId id="261" r:id="rId8"/>
    <p:sldId id="262" r:id="rId9"/>
    <p:sldId id="263" r:id="rId10"/>
    <p:sldId id="264" r:id="rId11"/>
    <p:sldId id="265" r:id="rId12"/>
    <p:sldId id="266" r:id="rId13"/>
    <p:sldId id="267" r:id="rId14"/>
    <p:sldId id="270" r:id="rId15"/>
    <p:sldId id="268" r:id="rId16"/>
    <p:sldId id="271" r:id="rId17"/>
    <p:sldId id="269" r:id="rId18"/>
    <p:sldId id="503" r:id="rId19"/>
    <p:sldId id="273" r:id="rId20"/>
    <p:sldId id="276" r:id="rId21"/>
    <p:sldId id="272" r:id="rId22"/>
    <p:sldId id="502" r:id="rId23"/>
    <p:sldId id="504" r:id="rId24"/>
    <p:sldId id="275" r:id="rId25"/>
    <p:sldId id="50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uyen Dang Tuan 20164372" initials="NDT2" lastIdx="2" clrIdx="0">
    <p:extLst>
      <p:ext uri="{19B8F6BF-5375-455C-9EA6-DF929625EA0E}">
        <p15:presenceInfo xmlns:p15="http://schemas.microsoft.com/office/powerpoint/2012/main" userId="Nguyen Dang Tuan 20164372"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415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Kiểu Sáng 2 - Màu chủ đề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16DA210-FB5B-4158-B5E0-FEB733F419BA}" styleName="Kiểu Sáng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291" autoAdjust="0"/>
  </p:normalViewPr>
  <p:slideViewPr>
    <p:cSldViewPr snapToGrid="0">
      <p:cViewPr varScale="1">
        <p:scale>
          <a:sx n="71" d="100"/>
          <a:sy n="71" d="100"/>
        </p:scale>
        <p:origin x="1138" y="62"/>
      </p:cViewPr>
      <p:guideLst/>
    </p:cSldViewPr>
  </p:slideViewPr>
  <p:notesTextViewPr>
    <p:cViewPr>
      <p:scale>
        <a:sx n="1" d="1"/>
        <a:sy n="1" d="1"/>
      </p:scale>
      <p:origin x="0" y="-341"/>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CC0B41-A721-4C4B-9A44-8A2A3CDA0E5B}" type="datetimeFigureOut">
              <a:rPr lang="en-US" smtClean="0"/>
              <a:t>1/25/2021</a:t>
            </a:fld>
            <a:endParaRPr lang="en-US"/>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ED36A3-F0C1-4673-B498-5DE52838A40F}" type="slidenum">
              <a:rPr lang="en-US" smtClean="0"/>
              <a:t>‹#›</a:t>
            </a:fld>
            <a:endParaRPr lang="en-US"/>
          </a:p>
        </p:txBody>
      </p:sp>
    </p:spTree>
    <p:extLst>
      <p:ext uri="{BB962C8B-B14F-4D97-AF65-F5344CB8AC3E}">
        <p14:creationId xmlns:p14="http://schemas.microsoft.com/office/powerpoint/2010/main" val="2621229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Xin chào các thầy trong hội đồng KS-KTMT số 3, cùng các bạn SV có mặt trong khán phòng ngày hôm nay.</a:t>
            </a:r>
          </a:p>
          <a:p>
            <a:r>
              <a:rPr lang="en-US"/>
              <a:t>Em xin tự giới thiệu, em là NĐT..</a:t>
            </a:r>
          </a:p>
          <a:p>
            <a:r>
              <a:rPr lang="en-US"/>
              <a:t>Sau đây em xin trình bày về ĐATN của em, với nội dung đề tài là… dưới sự hướng dẫn của…</a:t>
            </a:r>
          </a:p>
        </p:txBody>
      </p:sp>
      <p:sp>
        <p:nvSpPr>
          <p:cNvPr id="4" name="Chỗ dành sẵn cho Số hiệu Bản chiếu 3"/>
          <p:cNvSpPr>
            <a:spLocks noGrp="1"/>
          </p:cNvSpPr>
          <p:nvPr>
            <p:ph type="sldNum" sz="quarter" idx="5"/>
          </p:nvPr>
        </p:nvSpPr>
        <p:spPr/>
        <p:txBody>
          <a:bodyPr/>
          <a:lstStyle/>
          <a:p>
            <a:fld id="{24ED36A3-F0C1-4673-B498-5DE52838A40F}" type="slidenum">
              <a:rPr lang="en-US" smtClean="0"/>
              <a:t>1</a:t>
            </a:fld>
            <a:endParaRPr lang="en-US"/>
          </a:p>
        </p:txBody>
      </p:sp>
    </p:spTree>
    <p:extLst>
      <p:ext uri="{BB962C8B-B14F-4D97-AF65-F5344CB8AC3E}">
        <p14:creationId xmlns:p14="http://schemas.microsoft.com/office/powerpoint/2010/main" val="4162667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Lọc nội dung sẽ tính toán đến độ tương đồng của sản phẩm, như là sách cùng tác giả, phim cùng thể loại , v.v..</a:t>
            </a:r>
          </a:p>
          <a:p>
            <a:r>
              <a:rPr lang="en-US"/>
              <a:t>Vì thế không cần dữ liệu từ người dùng khác, chỉ đề xuất cho 1 người dùng</a:t>
            </a:r>
          </a:p>
          <a:p>
            <a:r>
              <a:rPr lang="en-US"/>
              <a:t>Nắm bắt được sở thích cụ thể của người dùng đó, từ đó đề xuất gợi ý ra những mặt hàng ít người khác quan tâm</a:t>
            </a:r>
          </a:p>
        </p:txBody>
      </p:sp>
      <p:sp>
        <p:nvSpPr>
          <p:cNvPr id="4" name="Chỗ dành sẵn cho Số hiệu Bản chiếu 3"/>
          <p:cNvSpPr>
            <a:spLocks noGrp="1"/>
          </p:cNvSpPr>
          <p:nvPr>
            <p:ph type="sldNum" sz="quarter" idx="5"/>
          </p:nvPr>
        </p:nvSpPr>
        <p:spPr/>
        <p:txBody>
          <a:bodyPr/>
          <a:lstStyle/>
          <a:p>
            <a:fld id="{24ED36A3-F0C1-4673-B498-5DE52838A40F}" type="slidenum">
              <a:rPr lang="en-US" smtClean="0"/>
              <a:t>10</a:t>
            </a:fld>
            <a:endParaRPr lang="en-US"/>
          </a:p>
        </p:txBody>
      </p:sp>
    </p:spTree>
    <p:extLst>
      <p:ext uri="{BB962C8B-B14F-4D97-AF65-F5344CB8AC3E}">
        <p14:creationId xmlns:p14="http://schemas.microsoft.com/office/powerpoint/2010/main" val="3707183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Lọc cộng tác giúp giải quyết hạn chế của lọc nội dung, </a:t>
            </a:r>
          </a:p>
        </p:txBody>
      </p:sp>
      <p:sp>
        <p:nvSpPr>
          <p:cNvPr id="4" name="Chỗ dành sẵn cho Số hiệu Bản chiếu 3"/>
          <p:cNvSpPr>
            <a:spLocks noGrp="1"/>
          </p:cNvSpPr>
          <p:nvPr>
            <p:ph type="sldNum" sz="quarter" idx="5"/>
          </p:nvPr>
        </p:nvSpPr>
        <p:spPr/>
        <p:txBody>
          <a:bodyPr/>
          <a:lstStyle/>
          <a:p>
            <a:fld id="{24ED36A3-F0C1-4673-B498-5DE52838A40F}" type="slidenum">
              <a:rPr lang="en-US" smtClean="0"/>
              <a:t>11</a:t>
            </a:fld>
            <a:endParaRPr lang="en-US"/>
          </a:p>
        </p:txBody>
      </p:sp>
    </p:spTree>
    <p:extLst>
      <p:ext uri="{BB962C8B-B14F-4D97-AF65-F5344CB8AC3E}">
        <p14:creationId xmlns:p14="http://schemas.microsoft.com/office/powerpoint/2010/main" val="3349737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Trên hình là 2 ví dụ:</a:t>
            </a:r>
          </a:p>
          <a:p>
            <a:r>
              <a:rPr lang="en-US"/>
              <a:t>Bên trái là lọc theo bộ nhớ, với ví dụ sử dụng những hàng xóm gần nhất. Người dùng đã xem 3 phim, và cũng có 3 người dùng tương tự đều thích 3 phim đó. Hệ thống sẽ giới thiệu những phim mà 3 người dùng gần nhất đánh giá cao.</a:t>
            </a:r>
          </a:p>
          <a:p>
            <a:r>
              <a:rPr lang="en-US"/>
              <a:t>Bên phải là lọc theo mô hình bằng phương pháp phân tích ma trận thành nhân tử, sử dụng các ma trận tiềm ẩn để tính toán và đưa ra gợi ý. Ma trận tiềm ẩn này sẽ biểu diễn những đặc trưng của từng thể loại sản phẩm hoặc là đặc trưng của người dùng</a:t>
            </a:r>
          </a:p>
        </p:txBody>
      </p:sp>
      <p:sp>
        <p:nvSpPr>
          <p:cNvPr id="4" name="Chỗ dành sẵn cho Số hiệu Bản chiếu 3"/>
          <p:cNvSpPr>
            <a:spLocks noGrp="1"/>
          </p:cNvSpPr>
          <p:nvPr>
            <p:ph type="sldNum" sz="quarter" idx="5"/>
          </p:nvPr>
        </p:nvSpPr>
        <p:spPr/>
        <p:txBody>
          <a:bodyPr/>
          <a:lstStyle/>
          <a:p>
            <a:fld id="{24ED36A3-F0C1-4673-B498-5DE52838A40F}" type="slidenum">
              <a:rPr lang="en-US" smtClean="0"/>
              <a:t>12</a:t>
            </a:fld>
            <a:endParaRPr lang="en-US"/>
          </a:p>
        </p:txBody>
      </p:sp>
    </p:spTree>
    <p:extLst>
      <p:ext uri="{BB962C8B-B14F-4D97-AF65-F5344CB8AC3E}">
        <p14:creationId xmlns:p14="http://schemas.microsoft.com/office/powerpoint/2010/main" val="2636450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sz="1800" b="0" i="0">
                <a:solidFill>
                  <a:srgbClr val="000000"/>
                </a:solidFill>
                <a:effectLst/>
                <a:latin typeface="TimesNewRomanPSMT"/>
              </a:rPr>
              <a:t>Tại đây, sử dụng những người dùng trông</a:t>
            </a:r>
            <a:r>
              <a:rPr lang="en-US" sz="1800" b="0" i="0">
                <a:solidFill>
                  <a:srgbClr val="000000"/>
                </a:solidFill>
                <a:effectLst/>
                <a:latin typeface="TimesNewRomanPSMT"/>
              </a:rPr>
              <a:t> </a:t>
            </a:r>
            <a:r>
              <a:rPr lang="vi-VN" sz="1800" b="0" i="0">
                <a:solidFill>
                  <a:srgbClr val="000000"/>
                </a:solidFill>
                <a:effectLst/>
                <a:latin typeface="TimesNewRomanPSMT"/>
              </a:rPr>
              <a:t>giống nhau dựa trên sự </a:t>
            </a:r>
            <a:r>
              <a:rPr lang="en-US" sz="1800" b="0" i="0">
                <a:solidFill>
                  <a:srgbClr val="000000"/>
                </a:solidFill>
                <a:effectLst/>
                <a:latin typeface="TimesNewRomanPSMT"/>
              </a:rPr>
              <a:t>tương đồng</a:t>
            </a:r>
            <a:r>
              <a:rPr lang="vi-VN" sz="1800" b="0" i="0">
                <a:solidFill>
                  <a:srgbClr val="000000"/>
                </a:solidFill>
                <a:effectLst/>
                <a:latin typeface="TimesNewRomanPSMT"/>
              </a:rPr>
              <a:t> và đề xuất những</a:t>
            </a:r>
            <a:r>
              <a:rPr lang="en-US" sz="1800" b="0" i="0">
                <a:solidFill>
                  <a:srgbClr val="000000"/>
                </a:solidFill>
                <a:effectLst/>
                <a:latin typeface="TimesNewRomanPSMT"/>
              </a:rPr>
              <a:t> sản phẩm</a:t>
            </a:r>
            <a:r>
              <a:rPr lang="vi-VN" sz="1800" b="0" i="0">
                <a:solidFill>
                  <a:srgbClr val="000000"/>
                </a:solidFill>
                <a:effectLst/>
                <a:latin typeface="TimesNewRomanPSMT"/>
              </a:rPr>
              <a:t> mà người dùn</a:t>
            </a:r>
            <a:r>
              <a:rPr lang="en-US" sz="1800" b="0" i="0">
                <a:solidFill>
                  <a:srgbClr val="000000"/>
                </a:solidFill>
                <a:effectLst/>
                <a:latin typeface="TimesNewRomanPSMT"/>
              </a:rPr>
              <a:t>g </a:t>
            </a:r>
            <a:r>
              <a:rPr lang="vi-VN" sz="1800" b="0" i="0">
                <a:solidFill>
                  <a:srgbClr val="000000"/>
                </a:solidFill>
                <a:effectLst/>
                <a:latin typeface="TimesNewRomanPSMT"/>
              </a:rPr>
              <a:t>giống nhau đã chọn trước đây</a:t>
            </a:r>
            <a:r>
              <a:rPr lang="vi-VN"/>
              <a:t> </a:t>
            </a:r>
            <a:br>
              <a:rPr lang="vi-VN"/>
            </a:br>
            <a:r>
              <a:rPr lang="en-US"/>
              <a:t>Người dùng A thích cả 4 sp: nho, dâu, dưa, cam</a:t>
            </a:r>
          </a:p>
          <a:p>
            <a:r>
              <a:rPr lang="en-US"/>
              <a:t>Người dùng B chỉ thích dâu</a:t>
            </a:r>
          </a:p>
          <a:p>
            <a:r>
              <a:rPr lang="en-US"/>
              <a:t>Người dùng C thích dâu và dưa</a:t>
            </a:r>
          </a:p>
          <a:p>
            <a:r>
              <a:rPr lang="en-US"/>
              <a:t>Nhận thấy người dùng A và C có sự tương đồng về sở thích, thì các sản phẩm nho và cam sẽ được đề xuất cho người dùng C</a:t>
            </a:r>
          </a:p>
          <a:p>
            <a:endParaRPr lang="en-US"/>
          </a:p>
          <a:p>
            <a:r>
              <a:rPr lang="en-US"/>
              <a:t>Dựa trên điểm chung của sản phẩm để đưa ra gợi ý.</a:t>
            </a:r>
          </a:p>
          <a:p>
            <a:r>
              <a:rPr lang="en-US"/>
              <a:t>Như trên hình, thấy được những người dùng thích nho sẽ thích cả dưa, từ đó đưa ra gợi ý nho cho người dùng C</a:t>
            </a:r>
          </a:p>
        </p:txBody>
      </p:sp>
      <p:sp>
        <p:nvSpPr>
          <p:cNvPr id="4" name="Chỗ dành sẵn cho Số hiệu Bản chiếu 3"/>
          <p:cNvSpPr>
            <a:spLocks noGrp="1"/>
          </p:cNvSpPr>
          <p:nvPr>
            <p:ph type="sldNum" sz="quarter" idx="5"/>
          </p:nvPr>
        </p:nvSpPr>
        <p:spPr/>
        <p:txBody>
          <a:bodyPr/>
          <a:lstStyle/>
          <a:p>
            <a:fld id="{24ED36A3-F0C1-4673-B498-5DE52838A40F}" type="slidenum">
              <a:rPr lang="en-US" smtClean="0"/>
              <a:t>13</a:t>
            </a:fld>
            <a:endParaRPr lang="en-US"/>
          </a:p>
        </p:txBody>
      </p:sp>
    </p:spTree>
    <p:extLst>
      <p:ext uri="{BB962C8B-B14F-4D97-AF65-F5344CB8AC3E}">
        <p14:creationId xmlns:p14="http://schemas.microsoft.com/office/powerpoint/2010/main" val="599592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285750" indent="-285750">
              <a:buFont typeface="Arial" panose="020B0604020202020204" pitchFamily="34" charset="0"/>
              <a:buChar char="•"/>
            </a:pPr>
            <a:r>
              <a:rPr lang="vi-VN" sz="1800" b="0" i="0">
                <a:solidFill>
                  <a:srgbClr val="000000"/>
                </a:solidFill>
                <a:effectLst/>
                <a:latin typeface="TimesNewRomanPSMT"/>
              </a:rPr>
              <a:t>Khám phá các mối tương quan / đặc trưng ẩn trong dữ liệu ban đầu.</a:t>
            </a:r>
            <a:endParaRPr lang="en-US" sz="1800" b="0" i="0">
              <a:solidFill>
                <a:srgbClr val="000000"/>
              </a:solidFill>
              <a:effectLst/>
              <a:latin typeface="TimesNewRomanPSMT"/>
            </a:endParaRPr>
          </a:p>
          <a:p>
            <a:pPr marL="285750" indent="-285750">
              <a:buFont typeface="Arial" panose="020B0604020202020204" pitchFamily="34" charset="0"/>
              <a:buChar char="•"/>
            </a:pPr>
            <a:r>
              <a:rPr lang="vi-VN" sz="1800" b="0" i="0">
                <a:solidFill>
                  <a:srgbClr val="000000"/>
                </a:solidFill>
                <a:effectLst/>
                <a:latin typeface="TimesNewRomanPSMT"/>
              </a:rPr>
              <a:t>Bỏ các đặc trưng dư thừa và gây nhiễu không hữu ích.</a:t>
            </a:r>
            <a:endParaRPr lang="en-US" sz="1800" b="0" i="0">
              <a:solidFill>
                <a:srgbClr val="000000"/>
              </a:solidFill>
              <a:effectLst/>
              <a:latin typeface="TimesNewRomanPSMT"/>
            </a:endParaRPr>
          </a:p>
          <a:p>
            <a:pPr marL="285750" indent="-285750">
              <a:buFont typeface="Arial" panose="020B0604020202020204" pitchFamily="34" charset="0"/>
              <a:buChar char="•"/>
            </a:pPr>
            <a:r>
              <a:rPr lang="vi-VN" sz="1800" b="0" i="0">
                <a:solidFill>
                  <a:srgbClr val="000000"/>
                </a:solidFill>
                <a:effectLst/>
                <a:latin typeface="TimesNewRomanPSMT"/>
              </a:rPr>
              <a:t>Giải thích và hình dung dữ liệu dễ dàng hơn.</a:t>
            </a:r>
            <a:endParaRPr lang="en-US" sz="1800" b="0" i="0">
              <a:solidFill>
                <a:srgbClr val="000000"/>
              </a:solidFill>
              <a:effectLst/>
              <a:latin typeface="TimesNewRomanPSMT"/>
            </a:endParaRPr>
          </a:p>
          <a:p>
            <a:pPr marL="285750" indent="-285750">
              <a:buFont typeface="Arial" panose="020B0604020202020204" pitchFamily="34" charset="0"/>
              <a:buChar char="•"/>
            </a:pPr>
            <a:r>
              <a:rPr lang="vi-VN" sz="1800" b="0" i="0">
                <a:solidFill>
                  <a:srgbClr val="000000"/>
                </a:solidFill>
                <a:effectLst/>
                <a:latin typeface="TimesNewRomanPSMT"/>
              </a:rPr>
              <a:t>Truy cập lưu trữ và xử lý dữ liệu dễ dàng hơn</a:t>
            </a:r>
            <a:r>
              <a:rPr lang="vi-VN"/>
              <a:t> </a:t>
            </a:r>
            <a:endParaRPr lang="en-US"/>
          </a:p>
          <a:p>
            <a:pPr marL="285750" indent="-285750">
              <a:buFont typeface="Arial" panose="020B0604020202020204" pitchFamily="34" charset="0"/>
              <a:buChar char="•"/>
            </a:pPr>
            <a:endParaRPr lang="en-US"/>
          </a:p>
          <a:p>
            <a:pPr marL="0" indent="0">
              <a:buFont typeface="Arial" panose="020B0604020202020204" pitchFamily="34" charset="0"/>
              <a:buNone/>
            </a:pPr>
            <a:r>
              <a:rPr lang="en-US"/>
              <a:t>Cột 1: độ yêu thích từ NT đến BT</a:t>
            </a:r>
          </a:p>
          <a:p>
            <a:pPr marL="0" indent="0">
              <a:buFont typeface="Arial" panose="020B0604020202020204" pitchFamily="34" charset="0"/>
              <a:buNone/>
            </a:pPr>
            <a:r>
              <a:rPr lang="en-US"/>
              <a:t>Cột 2: Đại diện cho độ tuổi</a:t>
            </a:r>
          </a:p>
          <a:p>
            <a:pPr marL="0" indent="0">
              <a:buFont typeface="Arial" panose="020B0604020202020204" pitchFamily="34" charset="0"/>
              <a:buNone/>
            </a:pPr>
            <a:r>
              <a:rPr lang="en-US"/>
              <a:t>Hàng 1: tính NT đến BT</a:t>
            </a:r>
          </a:p>
          <a:p>
            <a:pPr marL="0" indent="0">
              <a:buFont typeface="Arial" panose="020B0604020202020204" pitchFamily="34" charset="0"/>
              <a:buNone/>
            </a:pPr>
            <a:r>
              <a:rPr lang="en-US"/>
              <a:t>Hàng 2: Từ nhỏ đến lớn tuổi</a:t>
            </a:r>
          </a:p>
        </p:txBody>
      </p:sp>
      <p:sp>
        <p:nvSpPr>
          <p:cNvPr id="4" name="Chỗ dành sẵn cho Số hiệu Bản chiếu 3"/>
          <p:cNvSpPr>
            <a:spLocks noGrp="1"/>
          </p:cNvSpPr>
          <p:nvPr>
            <p:ph type="sldNum" sz="quarter" idx="5"/>
          </p:nvPr>
        </p:nvSpPr>
        <p:spPr/>
        <p:txBody>
          <a:bodyPr/>
          <a:lstStyle/>
          <a:p>
            <a:fld id="{24ED36A3-F0C1-4673-B498-5DE52838A40F}" type="slidenum">
              <a:rPr lang="en-US" smtClean="0"/>
              <a:t>14</a:t>
            </a:fld>
            <a:endParaRPr lang="en-US"/>
          </a:p>
        </p:txBody>
      </p:sp>
    </p:spTree>
    <p:extLst>
      <p:ext uri="{BB962C8B-B14F-4D97-AF65-F5344CB8AC3E}">
        <p14:creationId xmlns:p14="http://schemas.microsoft.com/office/powerpoint/2010/main" val="26603402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sz="1200" b="0" i="0">
                <a:solidFill>
                  <a:srgbClr val="000000"/>
                </a:solidFill>
                <a:effectLst/>
                <a:latin typeface="TimesNewRomanPSMT"/>
              </a:rPr>
              <a:t>Trong đó A là ma trận dữ liệu đầu vào (xếp hạng của người dùng), </a:t>
            </a:r>
            <a:endParaRPr lang="en-US" sz="1200" b="0" i="0">
              <a:solidFill>
                <a:srgbClr val="000000"/>
              </a:solidFill>
              <a:effectLst/>
              <a:latin typeface="TimesNewRomanPSMT"/>
            </a:endParaRPr>
          </a:p>
          <a:p>
            <a:r>
              <a:rPr lang="vi-VN" sz="1200" b="0" i="0">
                <a:solidFill>
                  <a:srgbClr val="000000"/>
                </a:solidFill>
                <a:effectLst/>
                <a:latin typeface="TimesNewRomanPSMT"/>
              </a:rPr>
              <a:t>U là vectơ riêng bên</a:t>
            </a:r>
            <a:r>
              <a:rPr lang="en-US" sz="1200" b="0" i="0">
                <a:solidFill>
                  <a:srgbClr val="000000"/>
                </a:solidFill>
                <a:effectLst/>
                <a:latin typeface="TimesNewRomanPSMT"/>
              </a:rPr>
              <a:t> </a:t>
            </a:r>
            <a:r>
              <a:rPr lang="vi-VN" sz="1200" b="0" i="0">
                <a:solidFill>
                  <a:srgbClr val="000000"/>
                </a:solidFill>
                <a:effectLst/>
                <a:latin typeface="TimesNewRomanPSMT"/>
              </a:rPr>
              <a:t>trái (ma trận “đặc trưng” của người dùng)</a:t>
            </a:r>
            <a:r>
              <a:rPr lang="en-US" sz="1200" b="0" i="0">
                <a:solidFill>
                  <a:srgbClr val="000000"/>
                </a:solidFill>
                <a:effectLst/>
                <a:latin typeface="TimesNewRomanPSMT"/>
              </a:rPr>
              <a:t> </a:t>
            </a:r>
          </a:p>
          <a:p>
            <a:r>
              <a:rPr lang="vi-VN" sz="1200" b="0" i="0">
                <a:solidFill>
                  <a:srgbClr val="000000"/>
                </a:solidFill>
                <a:effectLst/>
                <a:latin typeface="TimesNewRomanPSMT"/>
              </a:rPr>
              <a:t>∑ là ma trận đường chéo của các giá trị đơn (về</a:t>
            </a:r>
            <a:r>
              <a:rPr lang="en-US" sz="1200" b="0" i="0">
                <a:solidFill>
                  <a:srgbClr val="000000"/>
                </a:solidFill>
                <a:effectLst/>
                <a:latin typeface="TimesNewRomanPSMT"/>
              </a:rPr>
              <a:t> </a:t>
            </a:r>
            <a:r>
              <a:rPr lang="vi-VN" sz="1200" b="0" i="0">
                <a:solidFill>
                  <a:srgbClr val="000000"/>
                </a:solidFill>
                <a:effectLst/>
                <a:latin typeface="TimesNewRomanPSMT"/>
              </a:rPr>
              <a:t>cơ bản là trọng số / cường độ của mỗi</a:t>
            </a:r>
            <a:r>
              <a:rPr lang="en-US" sz="1200" b="0" i="0">
                <a:solidFill>
                  <a:srgbClr val="000000"/>
                </a:solidFill>
                <a:effectLst/>
                <a:latin typeface="TimesNewRomanPSMT"/>
              </a:rPr>
              <a:t> </a:t>
            </a:r>
            <a:r>
              <a:rPr lang="vi-VN" sz="1200" b="0" i="0">
                <a:solidFill>
                  <a:srgbClr val="000000"/>
                </a:solidFill>
                <a:effectLst/>
                <a:latin typeface="TimesNewRomanPSMT"/>
              </a:rPr>
              <a:t>)</a:t>
            </a:r>
            <a:endParaRPr lang="en-US" sz="1200" b="0" i="0">
              <a:solidFill>
                <a:srgbClr val="000000"/>
              </a:solidFill>
              <a:effectLst/>
              <a:latin typeface="TimesNewRomanPSMT"/>
            </a:endParaRPr>
          </a:p>
          <a:p>
            <a:r>
              <a:rPr lang="vi-VN" sz="1200" b="0" i="1">
                <a:solidFill>
                  <a:srgbClr val="000000"/>
                </a:solidFill>
                <a:effectLst/>
                <a:latin typeface="TimesNewRomanPS-ItalicMT"/>
              </a:rPr>
              <a:t>VT </a:t>
            </a:r>
            <a:r>
              <a:rPr lang="vi-VN" sz="1200" b="0" i="0">
                <a:solidFill>
                  <a:srgbClr val="000000"/>
                </a:solidFill>
                <a:effectLst/>
                <a:latin typeface="TimesNewRomanPSMT"/>
              </a:rPr>
              <a:t>là vectơ số ít bên phải (ma trận</a:t>
            </a:r>
            <a:r>
              <a:rPr lang="en-US" sz="1200" b="0" i="0">
                <a:solidFill>
                  <a:srgbClr val="000000"/>
                </a:solidFill>
                <a:effectLst/>
                <a:latin typeface="TimesNewRomanPSMT"/>
              </a:rPr>
              <a:t> </a:t>
            </a:r>
            <a:r>
              <a:rPr lang="vi-VN" sz="1200" b="0" i="0">
                <a:solidFill>
                  <a:srgbClr val="000000"/>
                </a:solidFill>
                <a:effectLst/>
                <a:latin typeface="TimesNewRomanPSMT"/>
              </a:rPr>
              <a:t>"đặc trưng" của phim). </a:t>
            </a:r>
            <a:r>
              <a:rPr lang="vi-VN" sz="1200" b="0" i="1">
                <a:solidFill>
                  <a:srgbClr val="000000"/>
                </a:solidFill>
                <a:effectLst/>
                <a:latin typeface="TimesNewRomanPS-ItalicMT"/>
              </a:rPr>
              <a:t>U </a:t>
            </a:r>
            <a:r>
              <a:rPr lang="vi-VN" sz="1200" b="0" i="0">
                <a:solidFill>
                  <a:srgbClr val="000000"/>
                </a:solidFill>
                <a:effectLst/>
                <a:latin typeface="TimesNewRomanPSMT"/>
              </a:rPr>
              <a:t>và </a:t>
            </a:r>
            <a:r>
              <a:rPr lang="vi-VN" sz="1200" b="0" i="1">
                <a:solidFill>
                  <a:srgbClr val="000000"/>
                </a:solidFill>
                <a:effectLst/>
                <a:latin typeface="TimesNewRomanPS-ItalicMT"/>
              </a:rPr>
              <a:t>VT </a:t>
            </a:r>
            <a:r>
              <a:rPr lang="vi-VN" sz="1200" b="0" i="0">
                <a:solidFill>
                  <a:srgbClr val="000000"/>
                </a:solidFill>
                <a:effectLst/>
                <a:latin typeface="TimesNewRomanPSMT"/>
              </a:rPr>
              <a:t>là cột trực quan và đại diện cho những thứ khác nhau: </a:t>
            </a:r>
            <a:endParaRPr lang="en-US" sz="1200" b="0" i="0">
              <a:solidFill>
                <a:srgbClr val="000000"/>
              </a:solidFill>
              <a:effectLst/>
              <a:latin typeface="TimesNewRomanPSMT"/>
            </a:endParaRPr>
          </a:p>
          <a:p>
            <a:r>
              <a:rPr lang="vi-VN" sz="1200" b="0" i="0">
                <a:solidFill>
                  <a:srgbClr val="000000"/>
                </a:solidFill>
                <a:effectLst/>
                <a:latin typeface="TimesNewRomanPSMT"/>
              </a:rPr>
              <a:t>U</a:t>
            </a:r>
            <a:r>
              <a:rPr lang="en-US" sz="1200" b="0" i="0">
                <a:solidFill>
                  <a:srgbClr val="000000"/>
                </a:solidFill>
                <a:effectLst/>
                <a:latin typeface="TimesNewRomanPSMT"/>
              </a:rPr>
              <a:t> </a:t>
            </a:r>
            <a:r>
              <a:rPr lang="vi-VN" sz="1200" b="0" i="0">
                <a:solidFill>
                  <a:srgbClr val="000000"/>
                </a:solidFill>
                <a:effectLst/>
                <a:latin typeface="TimesNewRomanPSMT"/>
              </a:rPr>
              <a:t>biểu thị mức độ người dùng “thích” từng đặc trưng và </a:t>
            </a:r>
            <a:r>
              <a:rPr lang="vi-VN" sz="1200" b="0" i="1">
                <a:solidFill>
                  <a:srgbClr val="000000"/>
                </a:solidFill>
                <a:effectLst/>
                <a:latin typeface="TimesNewRomanPS-ItalicMT"/>
              </a:rPr>
              <a:t>VT </a:t>
            </a:r>
            <a:r>
              <a:rPr lang="vi-VN" sz="1200" b="0" i="0">
                <a:solidFill>
                  <a:srgbClr val="000000"/>
                </a:solidFill>
                <a:effectLst/>
                <a:latin typeface="TimesNewRomanPSMT"/>
              </a:rPr>
              <a:t>thể hiện mức độ liên quan của</a:t>
            </a:r>
            <a:r>
              <a:rPr lang="en-US" sz="1200" b="0" i="0">
                <a:solidFill>
                  <a:srgbClr val="000000"/>
                </a:solidFill>
                <a:effectLst/>
                <a:latin typeface="TimesNewRomanPSMT"/>
              </a:rPr>
              <a:t> </a:t>
            </a:r>
            <a:r>
              <a:rPr lang="vi-VN" sz="1200" b="0" i="0">
                <a:solidFill>
                  <a:srgbClr val="000000"/>
                </a:solidFill>
                <a:effectLst/>
                <a:latin typeface="TimesNewRomanPSMT"/>
              </a:rPr>
              <a:t>từng đặc trưng với mỗi phim.</a:t>
            </a:r>
            <a:br>
              <a:rPr lang="vi-VN" sz="1200" b="0" i="0">
                <a:solidFill>
                  <a:srgbClr val="000000"/>
                </a:solidFill>
                <a:effectLst/>
                <a:latin typeface="TimesNewRomanPSMT"/>
              </a:rPr>
            </a:br>
            <a:r>
              <a:rPr lang="vi-VN" sz="1200" b="0" i="0">
                <a:solidFill>
                  <a:srgbClr val="000000"/>
                </a:solidFill>
                <a:effectLst/>
                <a:latin typeface="TimesNewRomanPSMT"/>
              </a:rPr>
              <a:t>Để có hạng thấp hơn gần đúng, tôi lấy các ma trận này và chỉ giữ lại </a:t>
            </a:r>
            <a:r>
              <a:rPr lang="vi-VN" sz="1200" b="0" i="1">
                <a:solidFill>
                  <a:srgbClr val="000000"/>
                </a:solidFill>
                <a:effectLst/>
                <a:latin typeface="TimesNewRomanPS-ItalicMT"/>
              </a:rPr>
              <a:t>k </a:t>
            </a:r>
            <a:r>
              <a:rPr lang="vi-VN" sz="1200" b="0" i="0">
                <a:solidFill>
                  <a:srgbClr val="000000"/>
                </a:solidFill>
                <a:effectLst/>
                <a:latin typeface="TimesNewRomanPSMT"/>
              </a:rPr>
              <a:t>đặc trưng h</a:t>
            </a:r>
            <a:r>
              <a:rPr lang="en-US" sz="1200" b="0" i="0">
                <a:solidFill>
                  <a:srgbClr val="000000"/>
                </a:solidFill>
                <a:effectLst/>
                <a:latin typeface="TimesNewRomanPSMT"/>
              </a:rPr>
              <a:t>àng </a:t>
            </a:r>
            <a:r>
              <a:rPr lang="vi-VN" sz="1200" b="0" i="0">
                <a:solidFill>
                  <a:srgbClr val="000000"/>
                </a:solidFill>
                <a:effectLst/>
                <a:latin typeface="TimesNewRomanPSMT"/>
              </a:rPr>
              <a:t>đầu, có thể được coi là vectơ sở thích và thị hiếu cơ bản</a:t>
            </a:r>
            <a:r>
              <a:rPr lang="vi-VN"/>
              <a:t> </a:t>
            </a:r>
            <a:endParaRPr lang="en-US"/>
          </a:p>
        </p:txBody>
      </p:sp>
      <p:sp>
        <p:nvSpPr>
          <p:cNvPr id="4" name="Chỗ dành sẵn cho Số hiệu Bản chiếu 3"/>
          <p:cNvSpPr>
            <a:spLocks noGrp="1"/>
          </p:cNvSpPr>
          <p:nvPr>
            <p:ph type="sldNum" sz="quarter" idx="5"/>
          </p:nvPr>
        </p:nvSpPr>
        <p:spPr/>
        <p:txBody>
          <a:bodyPr/>
          <a:lstStyle/>
          <a:p>
            <a:fld id="{24ED36A3-F0C1-4673-B498-5DE52838A40F}" type="slidenum">
              <a:rPr lang="en-US" smtClean="0"/>
              <a:t>15</a:t>
            </a:fld>
            <a:endParaRPr lang="en-US"/>
          </a:p>
        </p:txBody>
      </p:sp>
    </p:spTree>
    <p:extLst>
      <p:ext uri="{BB962C8B-B14F-4D97-AF65-F5344CB8AC3E}">
        <p14:creationId xmlns:p14="http://schemas.microsoft.com/office/powerpoint/2010/main" val="850102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Phương pháp này sẽ sử dụng những ưu điểm trong các phương pháp trên để tiến hành thực hiện</a:t>
            </a:r>
          </a:p>
          <a:p>
            <a:r>
              <a:rPr lang="en-US"/>
              <a:t>Đầu tiên, sẽ phân tích dữ liệu ban đầu thành những ma trận tiềm ẩn</a:t>
            </a:r>
          </a:p>
          <a:p>
            <a:endParaRPr lang="en-US"/>
          </a:p>
        </p:txBody>
      </p:sp>
      <p:sp>
        <p:nvSpPr>
          <p:cNvPr id="4" name="Chỗ dành sẵn cho Số hiệu Bản chiếu 3"/>
          <p:cNvSpPr>
            <a:spLocks noGrp="1"/>
          </p:cNvSpPr>
          <p:nvPr>
            <p:ph type="sldNum" sz="quarter" idx="5"/>
          </p:nvPr>
        </p:nvSpPr>
        <p:spPr/>
        <p:txBody>
          <a:bodyPr/>
          <a:lstStyle/>
          <a:p>
            <a:fld id="{24ED36A3-F0C1-4673-B498-5DE52838A40F}" type="slidenum">
              <a:rPr lang="en-US" smtClean="0"/>
              <a:t>16</a:t>
            </a:fld>
            <a:endParaRPr lang="en-US"/>
          </a:p>
        </p:txBody>
      </p:sp>
    </p:spTree>
    <p:extLst>
      <p:ext uri="{BB962C8B-B14F-4D97-AF65-F5344CB8AC3E}">
        <p14:creationId xmlns:p14="http://schemas.microsoft.com/office/powerpoint/2010/main" val="1847518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sz="1800" b="0" i="0">
                <a:solidFill>
                  <a:srgbClr val="000000"/>
                </a:solidFill>
                <a:effectLst/>
                <a:latin typeface="TimesNewRomanPSMT"/>
              </a:rPr>
              <a:t>Phép nhúng là một không gian có chiều tương đối thấp mà có thể dịch các vectơ chiều</a:t>
            </a:r>
            <a:r>
              <a:rPr lang="en-US" sz="1800" b="0" i="0">
                <a:solidFill>
                  <a:srgbClr val="000000"/>
                </a:solidFill>
                <a:effectLst/>
                <a:latin typeface="TimesNewRomanPSMT"/>
              </a:rPr>
              <a:t> </a:t>
            </a:r>
            <a:r>
              <a:rPr lang="vi-VN" sz="1800" b="0" i="0">
                <a:solidFill>
                  <a:srgbClr val="000000"/>
                </a:solidFill>
                <a:effectLst/>
                <a:latin typeface="TimesNewRomanPSMT"/>
              </a:rPr>
              <a:t>cao vào đó.</a:t>
            </a:r>
            <a:endParaRPr lang="en-US" sz="1800" b="0" i="0">
              <a:solidFill>
                <a:srgbClr val="000000"/>
              </a:solidFill>
              <a:effectLst/>
              <a:latin typeface="TimesNewRomanPSMT"/>
            </a:endParaRPr>
          </a:p>
          <a:p>
            <a:r>
              <a:rPr lang="vi-VN" sz="1800" b="0" i="0">
                <a:solidFill>
                  <a:srgbClr val="000000"/>
                </a:solidFill>
                <a:effectLst/>
                <a:latin typeface="TimesNewRomanPSMT"/>
              </a:rPr>
              <a:t>Nhúng giúp dễ dàng thực hiện học máy hơn trên các đầu vào lớn như vectơ</a:t>
            </a:r>
            <a:r>
              <a:rPr lang="en-US" sz="1800" b="0" i="0">
                <a:solidFill>
                  <a:srgbClr val="000000"/>
                </a:solidFill>
                <a:effectLst/>
                <a:latin typeface="TimesNewRomanPSMT"/>
              </a:rPr>
              <a:t> </a:t>
            </a:r>
            <a:r>
              <a:rPr lang="vi-VN" sz="1800" b="0" i="0">
                <a:solidFill>
                  <a:srgbClr val="000000"/>
                </a:solidFill>
                <a:effectLst/>
                <a:latin typeface="TimesNewRomanPSMT"/>
              </a:rPr>
              <a:t>thưa thớt đại diện cho các từ.</a:t>
            </a:r>
            <a:endParaRPr lang="en-US" sz="1800" b="0" i="0">
              <a:solidFill>
                <a:srgbClr val="000000"/>
              </a:solidFill>
              <a:effectLst/>
              <a:latin typeface="TimesNewRomanPSMT"/>
            </a:endParaRPr>
          </a:p>
          <a:p>
            <a:r>
              <a:rPr lang="vi-VN" sz="1800" b="0" i="0">
                <a:solidFill>
                  <a:srgbClr val="000000"/>
                </a:solidFill>
                <a:effectLst/>
                <a:latin typeface="TimesNewRomanPSMT"/>
              </a:rPr>
              <a:t>Một phép nhúng nắm bắt một số ngữ nghĩa của đầu vào bằng</a:t>
            </a:r>
            <a:r>
              <a:rPr lang="en-US" sz="1800" b="0" i="0">
                <a:solidFill>
                  <a:srgbClr val="000000"/>
                </a:solidFill>
                <a:effectLst/>
                <a:latin typeface="TimesNewRomanPSMT"/>
              </a:rPr>
              <a:t> </a:t>
            </a:r>
            <a:r>
              <a:rPr lang="vi-VN" sz="1800" b="0" i="0">
                <a:solidFill>
                  <a:srgbClr val="000000"/>
                </a:solidFill>
                <a:effectLst/>
                <a:latin typeface="TimesNewRomanPSMT"/>
              </a:rPr>
              <a:t>cách đặt các đầu vào tương tự về mặt ngữ nghĩa gần nhau trong không gian nhúng. </a:t>
            </a:r>
            <a:endParaRPr lang="en-US" sz="1800" b="0" i="0">
              <a:solidFill>
                <a:srgbClr val="000000"/>
              </a:solidFill>
              <a:effectLst/>
              <a:latin typeface="TimesNewRomanPSMT"/>
            </a:endParaRPr>
          </a:p>
          <a:p>
            <a:r>
              <a:rPr lang="vi-VN" sz="1800" b="0" i="0">
                <a:solidFill>
                  <a:srgbClr val="000000"/>
                </a:solidFill>
                <a:effectLst/>
                <a:latin typeface="TimesNewRomanPSMT"/>
              </a:rPr>
              <a:t>Một</a:t>
            </a:r>
            <a:r>
              <a:rPr lang="en-US" sz="1800" b="0" i="0">
                <a:solidFill>
                  <a:srgbClr val="000000"/>
                </a:solidFill>
                <a:effectLst/>
                <a:latin typeface="TimesNewRomanPSMT"/>
              </a:rPr>
              <a:t> </a:t>
            </a:r>
            <a:r>
              <a:rPr lang="vi-VN" sz="1800" b="0" i="0">
                <a:solidFill>
                  <a:srgbClr val="000000"/>
                </a:solidFill>
                <a:effectLst/>
                <a:latin typeface="TimesNewRomanPSMT"/>
              </a:rPr>
              <a:t>phép nhúng có thể được học và sử dụng lại trên các mô hình.</a:t>
            </a:r>
            <a:endParaRPr lang="en-US" sz="1800" b="0" i="0">
              <a:solidFill>
                <a:srgbClr val="000000"/>
              </a:solidFill>
              <a:effectLst/>
              <a:latin typeface="TimesNewRomanPSMT"/>
            </a:endParaRPr>
          </a:p>
          <a:p>
            <a:br>
              <a:rPr lang="vi-VN"/>
            </a:br>
            <a:r>
              <a:rPr lang="en-US"/>
              <a:t>Đầu vào gồm 3 cái: Kích thước của từ, độ dài vec tơ mỗi từ, độ dài tối đa của câu</a:t>
            </a:r>
          </a:p>
        </p:txBody>
      </p:sp>
      <p:sp>
        <p:nvSpPr>
          <p:cNvPr id="4" name="Chỗ dành sẵn cho Số hiệu Bản chiếu 3"/>
          <p:cNvSpPr>
            <a:spLocks noGrp="1"/>
          </p:cNvSpPr>
          <p:nvPr>
            <p:ph type="sldNum" sz="quarter" idx="5"/>
          </p:nvPr>
        </p:nvSpPr>
        <p:spPr/>
        <p:txBody>
          <a:bodyPr/>
          <a:lstStyle/>
          <a:p>
            <a:fld id="{24ED36A3-F0C1-4673-B498-5DE52838A40F}" type="slidenum">
              <a:rPr lang="en-US" smtClean="0"/>
              <a:t>17</a:t>
            </a:fld>
            <a:endParaRPr lang="en-US"/>
          </a:p>
        </p:txBody>
      </p:sp>
    </p:spTree>
    <p:extLst>
      <p:ext uri="{BB962C8B-B14F-4D97-AF65-F5344CB8AC3E}">
        <p14:creationId xmlns:p14="http://schemas.microsoft.com/office/powerpoint/2010/main" val="20582727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Trên đó là các phương pháp cũng như ý tưởng để xây dựng ra hệ thống gợi ý, bây h sẽ đi sâu vào xây dựng bằng pp học sâu</a:t>
            </a:r>
          </a:p>
        </p:txBody>
      </p:sp>
      <p:sp>
        <p:nvSpPr>
          <p:cNvPr id="4" name="Chỗ dành sẵn cho Số hiệu Bản chiếu 3"/>
          <p:cNvSpPr>
            <a:spLocks noGrp="1"/>
          </p:cNvSpPr>
          <p:nvPr>
            <p:ph type="sldNum" sz="quarter" idx="5"/>
          </p:nvPr>
        </p:nvSpPr>
        <p:spPr/>
        <p:txBody>
          <a:bodyPr/>
          <a:lstStyle/>
          <a:p>
            <a:fld id="{24ED36A3-F0C1-4673-B498-5DE52838A40F}" type="slidenum">
              <a:rPr lang="en-US" smtClean="0"/>
              <a:t>18</a:t>
            </a:fld>
            <a:endParaRPr lang="en-US"/>
          </a:p>
        </p:txBody>
      </p:sp>
    </p:spTree>
    <p:extLst>
      <p:ext uri="{BB962C8B-B14F-4D97-AF65-F5344CB8AC3E}">
        <p14:creationId xmlns:p14="http://schemas.microsoft.com/office/powerpoint/2010/main" val="16561191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Bộ dữ liệu mà em sử dụng là:</a:t>
            </a:r>
          </a:p>
          <a:p>
            <a:r>
              <a:rPr lang="en-US"/>
              <a:t>User chứa các thông tin của người dùng như: ID, giới tính, nghề nghiệp, tuổi, độ tuổi</a:t>
            </a:r>
          </a:p>
          <a:p>
            <a:r>
              <a:rPr lang="en-US"/>
              <a:t>Movie chứa các thông tin của phim như: ID phim, tên phim năm SX, và thể loại</a:t>
            </a:r>
          </a:p>
          <a:p>
            <a:r>
              <a:rPr lang="en-US"/>
              <a:t>Rating có các thông tin là người dùng ID, phim ID, điểm người dùng đánh giá, và thời gian người dùng dành cho phim đó</a:t>
            </a:r>
          </a:p>
        </p:txBody>
      </p:sp>
      <p:sp>
        <p:nvSpPr>
          <p:cNvPr id="4" name="Chỗ dành sẵn cho Số hiệu Bản chiếu 3"/>
          <p:cNvSpPr>
            <a:spLocks noGrp="1"/>
          </p:cNvSpPr>
          <p:nvPr>
            <p:ph type="sldNum" sz="quarter" idx="5"/>
          </p:nvPr>
        </p:nvSpPr>
        <p:spPr/>
        <p:txBody>
          <a:bodyPr/>
          <a:lstStyle/>
          <a:p>
            <a:fld id="{24ED36A3-F0C1-4673-B498-5DE52838A40F}" type="slidenum">
              <a:rPr lang="en-US" smtClean="0"/>
              <a:t>19</a:t>
            </a:fld>
            <a:endParaRPr lang="en-US"/>
          </a:p>
        </p:txBody>
      </p:sp>
    </p:spTree>
    <p:extLst>
      <p:ext uri="{BB962C8B-B14F-4D97-AF65-F5344CB8AC3E}">
        <p14:creationId xmlns:p14="http://schemas.microsoft.com/office/powerpoint/2010/main" val="1979278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Nội dung em sẽ trình bày có bố cục bao gồm:</a:t>
            </a:r>
          </a:p>
          <a:p>
            <a:endParaRPr lang="en-US"/>
          </a:p>
        </p:txBody>
      </p:sp>
      <p:sp>
        <p:nvSpPr>
          <p:cNvPr id="4" name="Chỗ dành sẵn cho Số hiệu Bản chiếu 3"/>
          <p:cNvSpPr>
            <a:spLocks noGrp="1"/>
          </p:cNvSpPr>
          <p:nvPr>
            <p:ph type="sldNum" sz="quarter" idx="5"/>
          </p:nvPr>
        </p:nvSpPr>
        <p:spPr/>
        <p:txBody>
          <a:bodyPr/>
          <a:lstStyle/>
          <a:p>
            <a:fld id="{24ED36A3-F0C1-4673-B498-5DE52838A40F}" type="slidenum">
              <a:rPr lang="en-US" smtClean="0"/>
              <a:t>2</a:t>
            </a:fld>
            <a:endParaRPr lang="en-US"/>
          </a:p>
        </p:txBody>
      </p:sp>
    </p:spTree>
    <p:extLst>
      <p:ext uri="{BB962C8B-B14F-4D97-AF65-F5344CB8AC3E}">
        <p14:creationId xmlns:p14="http://schemas.microsoft.com/office/powerpoint/2010/main" val="5104660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b="0" i="0">
                <a:solidFill>
                  <a:srgbClr val="000000"/>
                </a:solidFill>
                <a:effectLst/>
                <a:latin typeface="Roboto"/>
              </a:rPr>
              <a:t>Các mô hình Yếu tố tiềm ẩn là một phương pháp hiện đại để lọc cộng tác dựa trên mô hình. </a:t>
            </a:r>
            <a:endParaRPr lang="en-US" b="0" i="0">
              <a:solidFill>
                <a:srgbClr val="000000"/>
              </a:solidFill>
              <a:effectLst/>
              <a:latin typeface="Roboto"/>
            </a:endParaRPr>
          </a:p>
          <a:p>
            <a:r>
              <a:rPr lang="vi-VN" b="0" i="0">
                <a:solidFill>
                  <a:srgbClr val="000000"/>
                </a:solidFill>
                <a:effectLst/>
                <a:latin typeface="Roboto"/>
              </a:rPr>
              <a:t>Giả định cơ bản là tồn tại một đại diện chiều thấp không xác định của người dùng và các mặt hàng mà ở đó mối quan hệ giữa người dùng với mặt hàng có thể được mô hình hóa chính xác.</a:t>
            </a:r>
            <a:endParaRPr lang="en-US" b="0" i="0">
              <a:solidFill>
                <a:srgbClr val="000000"/>
              </a:solidFill>
              <a:effectLst/>
              <a:latin typeface="Roboto"/>
            </a:endParaRPr>
          </a:p>
          <a:p>
            <a:r>
              <a:rPr lang="vi-VN" b="0" i="0">
                <a:solidFill>
                  <a:srgbClr val="000000"/>
                </a:solidFill>
                <a:effectLst/>
                <a:latin typeface="Roboto"/>
              </a:rPr>
              <a:t>Ví dụ: xếp hạng mà người dùng cung cấp cho một bộ phim có thể được giả định là phụ thuộc vào một số yếu tố tiềm ẩn như thị hiếu của người dùng trên các thể loại phim khác nhau.</a:t>
            </a:r>
            <a:endParaRPr lang="en-US"/>
          </a:p>
        </p:txBody>
      </p:sp>
      <p:sp>
        <p:nvSpPr>
          <p:cNvPr id="4" name="Chỗ dành sẵn cho Số hiệu Bản chiếu 3"/>
          <p:cNvSpPr>
            <a:spLocks noGrp="1"/>
          </p:cNvSpPr>
          <p:nvPr>
            <p:ph type="sldNum" sz="quarter" idx="5"/>
          </p:nvPr>
        </p:nvSpPr>
        <p:spPr/>
        <p:txBody>
          <a:bodyPr/>
          <a:lstStyle/>
          <a:p>
            <a:fld id="{24ED36A3-F0C1-4673-B498-5DE52838A40F}" type="slidenum">
              <a:rPr lang="en-US" smtClean="0"/>
              <a:t>20</a:t>
            </a:fld>
            <a:endParaRPr lang="en-US"/>
          </a:p>
        </p:txBody>
      </p:sp>
    </p:spTree>
    <p:extLst>
      <p:ext uri="{BB962C8B-B14F-4D97-AF65-F5344CB8AC3E}">
        <p14:creationId xmlns:p14="http://schemas.microsoft.com/office/powerpoint/2010/main" val="34085264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Trên hình là kết quả của mô hình học sâu của em so với sử dụng SVD, và 3 mô hình có điểm cao nhất trên paperwithcode</a:t>
            </a:r>
          </a:p>
          <a:p>
            <a:r>
              <a:rPr lang="en-US"/>
              <a:t>Tuy số điểm thấp hơn so với 3 mô hình của paperwithcode, nhưng kết quả mô hình học sâu lại tốt hơn mô hình SVD</a:t>
            </a:r>
          </a:p>
          <a:p>
            <a:r>
              <a:rPr lang="en-US"/>
              <a:t>Từ đó, có thể thấy ưu điểm của học sâu có thể phát triển hơn bằng cách thêm nhiều lớp nhúng, để thể hiện rõ đặc trưng hơn</a:t>
            </a:r>
          </a:p>
          <a:p>
            <a:r>
              <a:rPr lang="en-US"/>
              <a:t>Em chia bộ dữ liệu thành 2 phần 90% để train và 10% để kiểm thử</a:t>
            </a:r>
          </a:p>
          <a:p>
            <a:r>
              <a:rPr lang="en-US"/>
              <a:t>Em so sánh rating đầu ra với rating người dùng đã chấm. Nếu hiệu của 2 rating lớn hơn ngưỡng em chọn là 1.5 ko đạt, nếu nhỏ hơn là đạt yêu cầu</a:t>
            </a:r>
          </a:p>
          <a:p>
            <a:r>
              <a:rPr lang="en-US"/>
              <a:t>Độ chính xác em đạt được là </a:t>
            </a:r>
          </a:p>
        </p:txBody>
      </p:sp>
      <p:sp>
        <p:nvSpPr>
          <p:cNvPr id="4" name="Chỗ dành sẵn cho Số hiệu Bản chiếu 3"/>
          <p:cNvSpPr>
            <a:spLocks noGrp="1"/>
          </p:cNvSpPr>
          <p:nvPr>
            <p:ph type="sldNum" sz="quarter" idx="5"/>
          </p:nvPr>
        </p:nvSpPr>
        <p:spPr/>
        <p:txBody>
          <a:bodyPr/>
          <a:lstStyle/>
          <a:p>
            <a:fld id="{24ED36A3-F0C1-4673-B498-5DE52838A40F}" type="slidenum">
              <a:rPr lang="en-US" smtClean="0"/>
              <a:t>22</a:t>
            </a:fld>
            <a:endParaRPr lang="en-US"/>
          </a:p>
        </p:txBody>
      </p:sp>
    </p:spTree>
    <p:extLst>
      <p:ext uri="{BB962C8B-B14F-4D97-AF65-F5344CB8AC3E}">
        <p14:creationId xmlns:p14="http://schemas.microsoft.com/office/powerpoint/2010/main" val="29881720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Sau khi train mô hình, thì những trọng số, kết quả em sẽ lưu vào file h5, sử dụng Flask để viết API</a:t>
            </a:r>
          </a:p>
          <a:p>
            <a:r>
              <a:rPr lang="en-US"/>
              <a:t>Web demo được xây dựng bằng React ở front-end</a:t>
            </a:r>
          </a:p>
          <a:p>
            <a:r>
              <a:rPr lang="en-US"/>
              <a:t>Giao diện của trang web bao gồm 1 thanh để người dùng nhập ID</a:t>
            </a:r>
          </a:p>
          <a:p>
            <a:r>
              <a:rPr lang="en-US"/>
              <a:t>Sau đó Enter thì trả về 2 danh sách:</a:t>
            </a:r>
          </a:p>
          <a:p>
            <a:r>
              <a:rPr lang="en-US"/>
              <a:t>DS1: Sẽ là những phim gợi ý cho người dùng, những phim này có số điểm tính toán cao nhất mà người dùng chưa xem</a:t>
            </a:r>
          </a:p>
          <a:p>
            <a:r>
              <a:rPr lang="en-US"/>
              <a:t>DS2: Là những phim mà người dùng đã xem và có điểm đánh giá cao nhất.</a:t>
            </a:r>
          </a:p>
        </p:txBody>
      </p:sp>
      <p:sp>
        <p:nvSpPr>
          <p:cNvPr id="4" name="Chỗ dành sẵn cho Số hiệu Bản chiếu 3"/>
          <p:cNvSpPr>
            <a:spLocks noGrp="1"/>
          </p:cNvSpPr>
          <p:nvPr>
            <p:ph type="sldNum" sz="quarter" idx="5"/>
          </p:nvPr>
        </p:nvSpPr>
        <p:spPr/>
        <p:txBody>
          <a:bodyPr/>
          <a:lstStyle/>
          <a:p>
            <a:fld id="{24ED36A3-F0C1-4673-B498-5DE52838A40F}" type="slidenum">
              <a:rPr lang="en-US" smtClean="0"/>
              <a:t>23</a:t>
            </a:fld>
            <a:endParaRPr lang="en-US"/>
          </a:p>
        </p:txBody>
      </p:sp>
    </p:spTree>
    <p:extLst>
      <p:ext uri="{BB962C8B-B14F-4D97-AF65-F5344CB8AC3E}">
        <p14:creationId xmlns:p14="http://schemas.microsoft.com/office/powerpoint/2010/main" val="41783933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Trên đây là báo cáo về ĐATN của em, em xin gửi lời cảm ơn chân thành tới PSG.TS Lã Thế Vinh đã nhiệt tình giúp đỡ em hoành thành đề tài</a:t>
            </a:r>
          </a:p>
          <a:p>
            <a:r>
              <a:rPr lang="en-US"/>
              <a:t>Tuy đã cố gắng thực hiện, nhưng trong quá trình có thể còn có những thiếu sót, mong các thầy cùng các bạn góp ý bổ sung</a:t>
            </a:r>
          </a:p>
          <a:p>
            <a:r>
              <a:rPr lang="en-US"/>
              <a:t>Cảm ơn thầy cô và các bạn đã lắng nghe.</a:t>
            </a:r>
          </a:p>
        </p:txBody>
      </p:sp>
      <p:sp>
        <p:nvSpPr>
          <p:cNvPr id="4" name="Chỗ dành sẵn cho Số hiệu Bản chiếu 3"/>
          <p:cNvSpPr>
            <a:spLocks noGrp="1"/>
          </p:cNvSpPr>
          <p:nvPr>
            <p:ph type="sldNum" sz="quarter" idx="5"/>
          </p:nvPr>
        </p:nvSpPr>
        <p:spPr/>
        <p:txBody>
          <a:bodyPr/>
          <a:lstStyle/>
          <a:p>
            <a:fld id="{24ED36A3-F0C1-4673-B498-5DE52838A40F}" type="slidenum">
              <a:rPr lang="en-US" smtClean="0"/>
              <a:t>24</a:t>
            </a:fld>
            <a:endParaRPr lang="en-US"/>
          </a:p>
        </p:txBody>
      </p:sp>
    </p:spTree>
    <p:extLst>
      <p:ext uri="{BB962C8B-B14F-4D97-AF65-F5344CB8AC3E}">
        <p14:creationId xmlns:p14="http://schemas.microsoft.com/office/powerpoint/2010/main" val="263127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Năm 2020 vừa qua, cả TG đều bị ảnh hưởng bời dịch Covid-19, khiến cho các QG phải thực hiện đóng cửa, dãn cách xã hội</a:t>
            </a:r>
          </a:p>
          <a:p>
            <a:r>
              <a:rPr lang="en-US"/>
              <a:t>Vì thế các hoạt động thường đều phải chuyển sang hình thức trực tuyến, từ công việc, đến các hoạt động xh, cũng như giải trí.</a:t>
            </a:r>
          </a:p>
          <a:p>
            <a:r>
              <a:rPr lang="en-US"/>
              <a:t>Chính vậy mà các hoạt động sử dụng internet được đẩy mạnh, tiêu biểu là ngành dịch vụ như kinh doanh online, nghe nhạc, …</a:t>
            </a:r>
          </a:p>
          <a:p>
            <a:r>
              <a:rPr lang="en-US"/>
              <a:t>Và một trong số đó là hình thức chiếu phim trực tuyến, mới được bùng nổ trong những năm gần đây.</a:t>
            </a:r>
          </a:p>
        </p:txBody>
      </p:sp>
      <p:sp>
        <p:nvSpPr>
          <p:cNvPr id="4" name="Chỗ dành sẵn cho Số hiệu Bản chiếu 3"/>
          <p:cNvSpPr>
            <a:spLocks noGrp="1"/>
          </p:cNvSpPr>
          <p:nvPr>
            <p:ph type="sldNum" sz="quarter" idx="5"/>
          </p:nvPr>
        </p:nvSpPr>
        <p:spPr/>
        <p:txBody>
          <a:bodyPr/>
          <a:lstStyle/>
          <a:p>
            <a:fld id="{24ED36A3-F0C1-4673-B498-5DE52838A40F}" type="slidenum">
              <a:rPr lang="en-US" smtClean="0"/>
              <a:t>3</a:t>
            </a:fld>
            <a:endParaRPr lang="en-US"/>
          </a:p>
        </p:txBody>
      </p:sp>
    </p:spTree>
    <p:extLst>
      <p:ext uri="{BB962C8B-B14F-4D97-AF65-F5344CB8AC3E}">
        <p14:creationId xmlns:p14="http://schemas.microsoft.com/office/powerpoint/2010/main" val="2447419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Các công ty đã liên tục cho ra mắt các nền tảng chiếu phim trực tuyến của mình. Để đối phó với đại dịch, khi các phòng vé khu vực ở trên TG hiện vẫn đang đóng cửa</a:t>
            </a:r>
          </a:p>
          <a:p>
            <a:r>
              <a:rPr lang="en-US"/>
              <a:t>Các nền tảng chiếu phim như là cách để đối phó vs khủng hoảng của ngành điện ảnh hiện nay</a:t>
            </a:r>
          </a:p>
          <a:p>
            <a:r>
              <a:rPr lang="en-US"/>
              <a:t>Trên màn hình, là các nền tảng chiếu phim đang phổ biến như Netflix, peacock của đài NBC, prime video của Amazon, HBO max, Apple với AppleTV+, và mới đây nhất là ông lớn nhà choột với Disney +</a:t>
            </a:r>
          </a:p>
          <a:p>
            <a:r>
              <a:rPr lang="en-US"/>
              <a:t>Thì trong các nền tảng trên có một hệ thống rất được các công ty chú ý phát triển và đẩy mạnh đó chính là hệ thống gợi ý </a:t>
            </a:r>
          </a:p>
        </p:txBody>
      </p:sp>
      <p:sp>
        <p:nvSpPr>
          <p:cNvPr id="4" name="Chỗ dành sẵn cho Số hiệu Bản chiếu 3"/>
          <p:cNvSpPr>
            <a:spLocks noGrp="1"/>
          </p:cNvSpPr>
          <p:nvPr>
            <p:ph type="sldNum" sz="quarter" idx="5"/>
          </p:nvPr>
        </p:nvSpPr>
        <p:spPr/>
        <p:txBody>
          <a:bodyPr/>
          <a:lstStyle/>
          <a:p>
            <a:fld id="{24ED36A3-F0C1-4673-B498-5DE52838A40F}" type="slidenum">
              <a:rPr lang="en-US" smtClean="0"/>
              <a:t>4</a:t>
            </a:fld>
            <a:endParaRPr lang="en-US"/>
          </a:p>
        </p:txBody>
      </p:sp>
    </p:spTree>
    <p:extLst>
      <p:ext uri="{BB962C8B-B14F-4D97-AF65-F5344CB8AC3E}">
        <p14:creationId xmlns:p14="http://schemas.microsoft.com/office/powerpoint/2010/main" val="2819796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Thì HTGY là… HTGY có mặt trong hầu hết các nền tảng, web, cửa hàng online, vân vân</a:t>
            </a:r>
          </a:p>
        </p:txBody>
      </p:sp>
      <p:sp>
        <p:nvSpPr>
          <p:cNvPr id="4" name="Chỗ dành sẵn cho Số hiệu Bản chiếu 3"/>
          <p:cNvSpPr>
            <a:spLocks noGrp="1"/>
          </p:cNvSpPr>
          <p:nvPr>
            <p:ph type="sldNum" sz="quarter" idx="5"/>
          </p:nvPr>
        </p:nvSpPr>
        <p:spPr/>
        <p:txBody>
          <a:bodyPr/>
          <a:lstStyle/>
          <a:p>
            <a:fld id="{24ED36A3-F0C1-4673-B498-5DE52838A40F}" type="slidenum">
              <a:rPr lang="en-US" smtClean="0"/>
              <a:t>5</a:t>
            </a:fld>
            <a:endParaRPr lang="en-US"/>
          </a:p>
        </p:txBody>
      </p:sp>
    </p:spTree>
    <p:extLst>
      <p:ext uri="{BB962C8B-B14F-4D97-AF65-F5344CB8AC3E}">
        <p14:creationId xmlns:p14="http://schemas.microsoft.com/office/powerpoint/2010/main" val="1617470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HTGY đem lại một số những lời ích như sau:</a:t>
            </a:r>
          </a:p>
          <a:p>
            <a:r>
              <a:rPr lang="en-US"/>
              <a:t>Tuỳ vào từng đối tượng hướng tới, mỗi hệ thống sẽ được xây dựng theo nhiều cách khác nhau, nhưng sẽ có những phương pháp chung khi xây dựng</a:t>
            </a:r>
          </a:p>
        </p:txBody>
      </p:sp>
      <p:sp>
        <p:nvSpPr>
          <p:cNvPr id="4" name="Chỗ dành sẵn cho Số hiệu Bản chiếu 3"/>
          <p:cNvSpPr>
            <a:spLocks noGrp="1"/>
          </p:cNvSpPr>
          <p:nvPr>
            <p:ph type="sldNum" sz="quarter" idx="5"/>
          </p:nvPr>
        </p:nvSpPr>
        <p:spPr/>
        <p:txBody>
          <a:bodyPr/>
          <a:lstStyle/>
          <a:p>
            <a:fld id="{24ED36A3-F0C1-4673-B498-5DE52838A40F}" type="slidenum">
              <a:rPr lang="en-US" smtClean="0"/>
              <a:t>6</a:t>
            </a:fld>
            <a:endParaRPr lang="en-US"/>
          </a:p>
        </p:txBody>
      </p:sp>
    </p:spTree>
    <p:extLst>
      <p:ext uri="{BB962C8B-B14F-4D97-AF65-F5344CB8AC3E}">
        <p14:creationId xmlns:p14="http://schemas.microsoft.com/office/powerpoint/2010/main" val="3475566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Đây là những phương pháp cơ bản và phổ biến khi muốn xây dựng 1 HTGY</a:t>
            </a:r>
          </a:p>
        </p:txBody>
      </p:sp>
      <p:sp>
        <p:nvSpPr>
          <p:cNvPr id="4" name="Chỗ dành sẵn cho Số hiệu Bản chiếu 3"/>
          <p:cNvSpPr>
            <a:spLocks noGrp="1"/>
          </p:cNvSpPr>
          <p:nvPr>
            <p:ph type="sldNum" sz="quarter" idx="5"/>
          </p:nvPr>
        </p:nvSpPr>
        <p:spPr/>
        <p:txBody>
          <a:bodyPr/>
          <a:lstStyle/>
          <a:p>
            <a:fld id="{24ED36A3-F0C1-4673-B498-5DE52838A40F}" type="slidenum">
              <a:rPr lang="en-US" smtClean="0"/>
              <a:t>7</a:t>
            </a:fld>
            <a:endParaRPr lang="en-US"/>
          </a:p>
        </p:txBody>
      </p:sp>
    </p:spTree>
    <p:extLst>
      <p:ext uri="{BB962C8B-B14F-4D97-AF65-F5344CB8AC3E}">
        <p14:creationId xmlns:p14="http://schemas.microsoft.com/office/powerpoint/2010/main" val="790892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Trong một HTGY gồm có những dữ liệu sau:</a:t>
            </a:r>
          </a:p>
          <a:p>
            <a:r>
              <a:rPr lang="en-US"/>
              <a:t>Những dữ liệu tường minh, là dữ liệu có thể thu thập được khi người dùng tương tác, đánh giá 1 sản phẩm</a:t>
            </a:r>
          </a:p>
          <a:p>
            <a:r>
              <a:rPr lang="en-US"/>
              <a:t>Dữ liệu tiềm ẩn là những dữ liệu mà hệ thống phải thực hiện tính toán để đưa ra gợi ý cho người dùng</a:t>
            </a:r>
          </a:p>
          <a:p>
            <a:r>
              <a:rPr lang="en-US"/>
              <a:t>Ví dụ như trên hình là những dữ liệu đc thể hiện.</a:t>
            </a:r>
          </a:p>
        </p:txBody>
      </p:sp>
      <p:sp>
        <p:nvSpPr>
          <p:cNvPr id="4" name="Chỗ dành sẵn cho Số hiệu Bản chiếu 3"/>
          <p:cNvSpPr>
            <a:spLocks noGrp="1"/>
          </p:cNvSpPr>
          <p:nvPr>
            <p:ph type="sldNum" sz="quarter" idx="5"/>
          </p:nvPr>
        </p:nvSpPr>
        <p:spPr/>
        <p:txBody>
          <a:bodyPr/>
          <a:lstStyle/>
          <a:p>
            <a:fld id="{24ED36A3-F0C1-4673-B498-5DE52838A40F}" type="slidenum">
              <a:rPr lang="en-US" smtClean="0"/>
              <a:t>8</a:t>
            </a:fld>
            <a:endParaRPr lang="en-US"/>
          </a:p>
        </p:txBody>
      </p:sp>
    </p:spTree>
    <p:extLst>
      <p:ext uri="{BB962C8B-B14F-4D97-AF65-F5344CB8AC3E}">
        <p14:creationId xmlns:p14="http://schemas.microsoft.com/office/powerpoint/2010/main" val="3871031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a:t>Đến với phần thứ 2, em sẽ giới thiệu những phương pháp phổ biến khi xây dựng lên một hệ thống gợi ý gồm…</a:t>
            </a:r>
          </a:p>
          <a:p>
            <a:r>
              <a:rPr lang="en-US"/>
              <a:t>Và phương pháp mà em đã tiến hành thử xây dựng, cũng như được chú ý đến nhất hiện này là phương pháp học sâu</a:t>
            </a:r>
          </a:p>
        </p:txBody>
      </p:sp>
      <p:sp>
        <p:nvSpPr>
          <p:cNvPr id="4" name="Chỗ dành sẵn cho Số hiệu Bản chiếu 3"/>
          <p:cNvSpPr>
            <a:spLocks noGrp="1"/>
          </p:cNvSpPr>
          <p:nvPr>
            <p:ph type="sldNum" sz="quarter" idx="5"/>
          </p:nvPr>
        </p:nvSpPr>
        <p:spPr/>
        <p:txBody>
          <a:bodyPr/>
          <a:lstStyle/>
          <a:p>
            <a:fld id="{24ED36A3-F0C1-4673-B498-5DE52838A40F}" type="slidenum">
              <a:rPr lang="en-US" smtClean="0"/>
              <a:t>9</a:t>
            </a:fld>
            <a:endParaRPr lang="en-US"/>
          </a:p>
        </p:txBody>
      </p:sp>
    </p:spTree>
    <p:extLst>
      <p:ext uri="{BB962C8B-B14F-4D97-AF65-F5344CB8AC3E}">
        <p14:creationId xmlns:p14="http://schemas.microsoft.com/office/powerpoint/2010/main" val="24613229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538287"/>
            <a:ext cx="9144000" cy="2387600"/>
          </a:xfrm>
        </p:spPr>
        <p:txBody>
          <a:bodyPr anchor="b">
            <a:normAutofit/>
          </a:bodyPr>
          <a:lstStyle>
            <a:lvl1pPr marL="0" marR="0" indent="0" algn="ctr" defTabSz="685800" rtl="0" eaLnBrk="1" fontAlgn="auto" latinLnBrk="0" hangingPunct="1">
              <a:lnSpc>
                <a:spcPct val="90000"/>
              </a:lnSpc>
              <a:spcBef>
                <a:spcPct val="0"/>
              </a:spcBef>
              <a:spcAft>
                <a:spcPts val="0"/>
              </a:spcAft>
              <a:buClrTx/>
              <a:buSzTx/>
              <a:buFontTx/>
              <a:buNone/>
              <a:tabLst/>
              <a:defRPr sz="4400">
                <a:solidFill>
                  <a:schemeClr val="tx1">
                    <a:lumMod val="75000"/>
                    <a:lumOff val="25000"/>
                  </a:schemeClr>
                </a:solidFill>
              </a:defRPr>
            </a:lvl1pPr>
          </a:lstStyle>
          <a:p>
            <a:r>
              <a:rPr lang="en-US" dirty="0"/>
              <a:t>Click to edit </a:t>
            </a:r>
            <a:br>
              <a:rPr lang="en-US" dirty="0"/>
            </a:br>
            <a:r>
              <a:rPr lang="en-US" dirty="0"/>
              <a:t>Master subtitle style</a:t>
            </a:r>
            <a:br>
              <a:rPr lang="en-US" dirty="0"/>
            </a:br>
            <a:endParaRPr lang="en-US" dirty="0"/>
          </a:p>
        </p:txBody>
      </p:sp>
      <p:sp>
        <p:nvSpPr>
          <p:cNvPr id="3" name="Subtitle 2"/>
          <p:cNvSpPr>
            <a:spLocks noGrp="1"/>
          </p:cNvSpPr>
          <p:nvPr>
            <p:ph type="subTitle" idx="1"/>
          </p:nvPr>
        </p:nvSpPr>
        <p:spPr>
          <a:xfrm>
            <a:off x="1524000" y="4313238"/>
            <a:ext cx="9144000" cy="1655762"/>
          </a:xfrm>
        </p:spPr>
        <p:txBody>
          <a:bodyPr>
            <a:normAutofit/>
          </a:bodyPr>
          <a:lstStyle>
            <a:lvl1pPr marL="0" indent="0" algn="ctr">
              <a:buNone/>
              <a:defRPr sz="2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vi-VN"/>
              <a:t>Bấm để chỉnh sửa kiểu tiêu đề phụ của Bản cái</a:t>
            </a:r>
            <a:endParaRPr lang="en-US" dirty="0"/>
          </a:p>
        </p:txBody>
      </p:sp>
      <p:sp>
        <p:nvSpPr>
          <p:cNvPr id="4" name="Date Placeholder 3"/>
          <p:cNvSpPr>
            <a:spLocks noGrp="1"/>
          </p:cNvSpPr>
          <p:nvPr>
            <p:ph type="dt" sz="half" idx="10"/>
          </p:nvPr>
        </p:nvSpPr>
        <p:spPr/>
        <p:txBody>
          <a:bodyPr/>
          <a:lstStyle/>
          <a:p>
            <a:fld id="{78CCFEB3-E085-4A2D-A3AB-160603940A28}" type="datetimeFigureOut">
              <a:rPr lang="en-US" smtClean="0"/>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7150D9-5E56-4D6A-9295-41B9815BE80B}" type="slidenum">
              <a:rPr lang="en-US" smtClean="0"/>
              <a:t>‹#›</a:t>
            </a:fld>
            <a:endParaRPr lang="en-US"/>
          </a:p>
        </p:txBody>
      </p:sp>
    </p:spTree>
    <p:extLst>
      <p:ext uri="{BB962C8B-B14F-4D97-AF65-F5344CB8AC3E}">
        <p14:creationId xmlns:p14="http://schemas.microsoft.com/office/powerpoint/2010/main" val="4436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a:p>
        </p:txBody>
      </p:sp>
      <p:sp>
        <p:nvSpPr>
          <p:cNvPr id="3" name="Vertical Text Placeholder 2"/>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Date Placeholder 3"/>
          <p:cNvSpPr>
            <a:spLocks noGrp="1"/>
          </p:cNvSpPr>
          <p:nvPr>
            <p:ph type="dt" sz="half" idx="10"/>
          </p:nvPr>
        </p:nvSpPr>
        <p:spPr/>
        <p:txBody>
          <a:bodyPr/>
          <a:lstStyle/>
          <a:p>
            <a:fld id="{78CCFEB3-E085-4A2D-A3AB-160603940A28}" type="datetimeFigureOut">
              <a:rPr lang="en-US" smtClean="0"/>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7150D9-5E56-4D6A-9295-41B9815BE80B}" type="slidenum">
              <a:rPr lang="en-US" smtClean="0"/>
              <a:t>‹#›</a:t>
            </a:fld>
            <a:endParaRPr lang="en-US"/>
          </a:p>
        </p:txBody>
      </p:sp>
    </p:spTree>
    <p:extLst>
      <p:ext uri="{BB962C8B-B14F-4D97-AF65-F5344CB8AC3E}">
        <p14:creationId xmlns:p14="http://schemas.microsoft.com/office/powerpoint/2010/main" val="1546469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vi-VN"/>
              <a:t>Bấm để sửa kiểu tiêu đề Bản cái</a:t>
            </a:r>
            <a:endParaRPr lang="en-US"/>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Date Placeholder 3"/>
          <p:cNvSpPr>
            <a:spLocks noGrp="1"/>
          </p:cNvSpPr>
          <p:nvPr>
            <p:ph type="dt" sz="half" idx="10"/>
          </p:nvPr>
        </p:nvSpPr>
        <p:spPr/>
        <p:txBody>
          <a:bodyPr/>
          <a:lstStyle/>
          <a:p>
            <a:fld id="{78CCFEB3-E085-4A2D-A3AB-160603940A28}" type="datetimeFigureOut">
              <a:rPr lang="en-US" smtClean="0"/>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7150D9-5E56-4D6A-9295-41B9815BE80B}" type="slidenum">
              <a:rPr lang="en-US" smtClean="0"/>
              <a:t>‹#›</a:t>
            </a:fld>
            <a:endParaRPr lang="en-US"/>
          </a:p>
        </p:txBody>
      </p:sp>
    </p:spTree>
    <p:extLst>
      <p:ext uri="{BB962C8B-B14F-4D97-AF65-F5344CB8AC3E}">
        <p14:creationId xmlns:p14="http://schemas.microsoft.com/office/powerpoint/2010/main" val="140411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normAutofit/>
          </a:bodyPr>
          <a:lstStyle>
            <a:lvl1pPr marL="0" indent="0" algn="ctr">
              <a:buNone/>
              <a:defRPr sz="2800">
                <a:solidFill>
                  <a:schemeClr val="tx1">
                    <a:tint val="75000"/>
                  </a:schemeClr>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492876"/>
            <a:ext cx="2844800" cy="365125"/>
          </a:xfrm>
        </p:spPr>
        <p:txBody>
          <a:bodyPr/>
          <a:lstStyle/>
          <a:p>
            <a:r>
              <a:rPr lang="en-US"/>
              <a:t>© SoICT 2019</a:t>
            </a:r>
          </a:p>
        </p:txBody>
      </p:sp>
      <p:sp>
        <p:nvSpPr>
          <p:cNvPr id="5" name="Footer Placeholder 4"/>
          <p:cNvSpPr>
            <a:spLocks noGrp="1"/>
          </p:cNvSpPr>
          <p:nvPr>
            <p:ph type="ftr" sz="quarter" idx="11"/>
          </p:nvPr>
        </p:nvSpPr>
        <p:spPr>
          <a:xfrm>
            <a:off x="3860800" y="6492876"/>
            <a:ext cx="4775200" cy="365125"/>
          </a:xfrm>
        </p:spPr>
        <p:txBody>
          <a:bodyPr/>
          <a:lstStyle>
            <a:lvl1pPr>
              <a:defRPr/>
            </a:lvl1pPr>
          </a:lstStyle>
          <a:p>
            <a:r>
              <a:rPr lang="en-US"/>
              <a:t>Báo cáo cuối khoá Practical Deep Learning</a:t>
            </a:r>
          </a:p>
        </p:txBody>
      </p:sp>
      <p:sp>
        <p:nvSpPr>
          <p:cNvPr id="6" name="Slide Number Placeholder 5"/>
          <p:cNvSpPr>
            <a:spLocks noGrp="1"/>
          </p:cNvSpPr>
          <p:nvPr>
            <p:ph type="sldNum" sz="quarter" idx="12"/>
          </p:nvPr>
        </p:nvSpPr>
        <p:spPr>
          <a:xfrm>
            <a:off x="8737600" y="6492876"/>
            <a:ext cx="2844800" cy="365125"/>
          </a:xfrm>
        </p:spPr>
        <p:txBody>
          <a:bodyPr/>
          <a:lstStyle/>
          <a:p>
            <a:fld id="{8C13379D-D487-4446-85FC-E9ED5B8B80F6}" type="slidenum">
              <a:rPr lang="en-US" smtClean="0"/>
              <a:t>‹#›</a:t>
            </a:fld>
            <a:endParaRPr lang="en-US"/>
          </a:p>
        </p:txBody>
      </p:sp>
    </p:spTree>
    <p:extLst>
      <p:ext uri="{BB962C8B-B14F-4D97-AF65-F5344CB8AC3E}">
        <p14:creationId xmlns:p14="http://schemas.microsoft.com/office/powerpoint/2010/main" val="1803353104"/>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Cơ bản">
    <p:spTree>
      <p:nvGrpSpPr>
        <p:cNvPr id="1" name=""/>
        <p:cNvGrpSpPr/>
        <p:nvPr/>
      </p:nvGrpSpPr>
      <p:grpSpPr>
        <a:xfrm>
          <a:off x="0" y="0"/>
          <a:ext cx="0" cy="0"/>
          <a:chOff x="0" y="0"/>
          <a:chExt cx="0" cy="0"/>
        </a:xfrm>
      </p:grpSpPr>
      <p:sp>
        <p:nvSpPr>
          <p:cNvPr id="2" name="Title 1"/>
          <p:cNvSpPr>
            <a:spLocks noGrp="1"/>
          </p:cNvSpPr>
          <p:nvPr>
            <p:ph type="title"/>
          </p:nvPr>
        </p:nvSpPr>
        <p:spPr>
          <a:xfrm>
            <a:off x="609600" y="-1"/>
            <a:ext cx="11277600" cy="731837"/>
          </a:xfrm>
        </p:spPr>
        <p:txBody>
          <a:bodyPr>
            <a:normAutofit/>
          </a:bodyPr>
          <a:lstStyle>
            <a:lvl1pPr algn="l">
              <a:defRPr sz="3200" b="1">
                <a:solidFill>
                  <a:schemeClr val="bg1"/>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a:xfrm>
            <a:off x="711200" y="1143001"/>
            <a:ext cx="10871200" cy="4983163"/>
          </a:xfrm>
        </p:spPr>
        <p:txBody>
          <a:bodyPr>
            <a:normAutofit/>
          </a:bodyPr>
          <a:lstStyle>
            <a:lvl1pPr marL="342900" indent="-342900">
              <a:buClr>
                <a:srgbClr val="3366FF"/>
              </a:buClr>
              <a:buSzPct val="100000"/>
              <a:buFont typeface="Wingdings" panose="05000000000000000000" pitchFamily="2" charset="2"/>
              <a:buChar char="§"/>
              <a:defRPr sz="2400" b="0">
                <a:latin typeface="Arial" panose="020B0604020202020204" pitchFamily="34" charset="0"/>
                <a:cs typeface="Arial" panose="020B0604020202020204" pitchFamily="34" charset="0"/>
              </a:defRPr>
            </a:lvl1pPr>
            <a:lvl2pPr marL="742950" indent="-285750">
              <a:buClr>
                <a:srgbClr val="FF0000"/>
              </a:buClr>
              <a:buFont typeface="Wingdings" panose="05000000000000000000" pitchFamily="2" charset="2"/>
              <a:buChar char="§"/>
              <a:defRPr sz="2000" b="0" i="0">
                <a:latin typeface="Arial" panose="020B0604020202020204" pitchFamily="34" charset="0"/>
                <a:cs typeface="Arial" panose="020B0604020202020204" pitchFamily="34" charset="0"/>
              </a:defRPr>
            </a:lvl2pPr>
            <a:lvl3pPr marL="1143000" indent="-228600">
              <a:buClr>
                <a:srgbClr val="0000FF"/>
              </a:buClr>
              <a:buFont typeface="Arial" panose="020B0604020202020204"/>
              <a:buChar char="•"/>
              <a:defRPr sz="1800" i="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304800" y="6492876"/>
            <a:ext cx="2844800" cy="365125"/>
          </a:xfrm>
        </p:spPr>
        <p:txBody>
          <a:bodyPr/>
          <a:lstStyle/>
          <a:p>
            <a:r>
              <a:rPr lang="en-US"/>
              <a:t>© SoICT 2019</a:t>
            </a:r>
          </a:p>
        </p:txBody>
      </p:sp>
      <p:sp>
        <p:nvSpPr>
          <p:cNvPr id="5" name="Footer Placeholder 4"/>
          <p:cNvSpPr>
            <a:spLocks noGrp="1"/>
          </p:cNvSpPr>
          <p:nvPr>
            <p:ph type="ftr" sz="quarter" idx="11"/>
          </p:nvPr>
        </p:nvSpPr>
        <p:spPr>
          <a:xfrm>
            <a:off x="3657600" y="6492876"/>
            <a:ext cx="5486400" cy="365125"/>
          </a:xfrm>
        </p:spPr>
        <p:txBody>
          <a:bodyPr/>
          <a:lstStyle>
            <a:lvl1pPr>
              <a:defRPr/>
            </a:lvl1pPr>
          </a:lstStyle>
          <a:p>
            <a:r>
              <a:rPr lang="en-US"/>
              <a:t>Báo cáo cuối khoá Practical Deep Learning</a:t>
            </a:r>
          </a:p>
        </p:txBody>
      </p:sp>
      <p:sp>
        <p:nvSpPr>
          <p:cNvPr id="6" name="Slide Number Placeholder 5"/>
          <p:cNvSpPr>
            <a:spLocks noGrp="1"/>
          </p:cNvSpPr>
          <p:nvPr>
            <p:ph type="sldNum" sz="quarter" idx="12"/>
          </p:nvPr>
        </p:nvSpPr>
        <p:spPr>
          <a:xfrm>
            <a:off x="9652000" y="6492876"/>
            <a:ext cx="2235200" cy="365125"/>
          </a:xfrm>
        </p:spPr>
        <p:txBody>
          <a:bodyPr/>
          <a:lstStyle/>
          <a:p>
            <a:fld id="{8C13379D-D487-4446-85FC-E9ED5B8B80F6}" type="slidenum">
              <a:rPr lang="en-US" smtClean="0"/>
              <a:t>‹#›</a:t>
            </a:fld>
            <a:r>
              <a:rPr lang="en-US"/>
              <a:t> </a:t>
            </a:r>
          </a:p>
        </p:txBody>
      </p:sp>
    </p:spTree>
    <p:extLst>
      <p:ext uri="{BB962C8B-B14F-4D97-AF65-F5344CB8AC3E}">
        <p14:creationId xmlns:p14="http://schemas.microsoft.com/office/powerpoint/2010/main" val="4016343311"/>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Hai cột đều">
    <p:spTree>
      <p:nvGrpSpPr>
        <p:cNvPr id="1" name=""/>
        <p:cNvGrpSpPr/>
        <p:nvPr/>
      </p:nvGrpSpPr>
      <p:grpSpPr>
        <a:xfrm>
          <a:off x="0" y="0"/>
          <a:ext cx="0" cy="0"/>
          <a:chOff x="0" y="0"/>
          <a:chExt cx="0" cy="0"/>
        </a:xfrm>
      </p:grpSpPr>
      <p:sp>
        <p:nvSpPr>
          <p:cNvPr id="2" name="Title 1"/>
          <p:cNvSpPr>
            <a:spLocks noGrp="1"/>
          </p:cNvSpPr>
          <p:nvPr>
            <p:ph type="title"/>
          </p:nvPr>
        </p:nvSpPr>
        <p:spPr>
          <a:xfrm>
            <a:off x="609600" y="-1"/>
            <a:ext cx="10972800" cy="723105"/>
          </a:xfrm>
        </p:spPr>
        <p:txBody>
          <a:bodyPr>
            <a:normAutofit/>
          </a:bodyPr>
          <a:lstStyle>
            <a:lvl1pPr algn="l" defTabSz="914400" rtl="0" eaLnBrk="1" latinLnBrk="0" hangingPunct="1">
              <a:spcBef>
                <a:spcPct val="0"/>
              </a:spcBef>
              <a:buNone/>
              <a:defRPr lang="en-US" sz="3200" b="1" kern="1200">
                <a:solidFill>
                  <a:schemeClr val="bg1"/>
                </a:solidFill>
                <a:latin typeface="Arial" panose="020B0604020202020204" pitchFamily="34" charset="0"/>
                <a:ea typeface="+mj-ea"/>
                <a:cs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609600" y="1219203"/>
            <a:ext cx="5384800" cy="4906961"/>
          </a:xfrm>
        </p:spPr>
        <p:txBody>
          <a:bodyPr>
            <a:normAutofit/>
          </a:bodyPr>
          <a:lstStyle>
            <a:lvl1pPr>
              <a:defRPr lang="en-US" sz="2400" b="0">
                <a:latin typeface="+mn-lt"/>
              </a:defRPr>
            </a:lvl1pPr>
            <a:lvl2pPr>
              <a:defRPr lang="en-US" sz="2000" b="0">
                <a:latin typeface="+mn-lt"/>
              </a:defRPr>
            </a:lvl2pPr>
            <a:lvl3pPr>
              <a:defRPr lang="en-US" sz="1800" b="0">
                <a:latin typeface="+mn-lt"/>
              </a:defRPr>
            </a:lvl3pPr>
            <a:lvl4pPr>
              <a:defRPr lang="en-US" sz="1600" b="0">
                <a:latin typeface="+mn-lt"/>
              </a:defRPr>
            </a:lvl4pPr>
            <a:lvl5pPr>
              <a:defRPr lang="en-US" sz="1600" b="0">
                <a:latin typeface="+mn-lt"/>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219203"/>
            <a:ext cx="5384800" cy="4906961"/>
          </a:xfrm>
        </p:spPr>
        <p:txBody>
          <a:bodyPr>
            <a:normAutofit/>
          </a:bodyPr>
          <a:lstStyle>
            <a:lvl1pPr>
              <a:defRPr lang="en-US" sz="2400" b="0">
                <a:latin typeface="+mn-lt"/>
              </a:defRPr>
            </a:lvl1pPr>
            <a:lvl2pPr>
              <a:defRPr lang="en-US" sz="2000" b="0">
                <a:latin typeface="+mn-lt"/>
              </a:defRPr>
            </a:lvl2pPr>
            <a:lvl3pPr>
              <a:defRPr lang="en-US" sz="1800" b="0">
                <a:latin typeface="+mn-lt"/>
              </a:defRPr>
            </a:lvl3pPr>
            <a:lvl4pPr>
              <a:defRPr lang="en-US" sz="1600" b="0">
                <a:latin typeface="+mn-lt"/>
              </a:defRPr>
            </a:lvl4pPr>
            <a:lvl5pPr>
              <a:defRPr lang="en-US" sz="1600" b="0">
                <a:latin typeface="+mn-lt"/>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492876"/>
            <a:ext cx="2844800" cy="365125"/>
          </a:xfrm>
        </p:spPr>
        <p:txBody>
          <a:bodyPr/>
          <a:lstStyle/>
          <a:p>
            <a:r>
              <a:rPr lang="en-US"/>
              <a:t>© SoICT 2019</a:t>
            </a:r>
          </a:p>
        </p:txBody>
      </p:sp>
      <p:sp>
        <p:nvSpPr>
          <p:cNvPr id="6" name="Footer Placeholder 5"/>
          <p:cNvSpPr>
            <a:spLocks noGrp="1"/>
          </p:cNvSpPr>
          <p:nvPr>
            <p:ph type="ftr" sz="quarter" idx="11"/>
          </p:nvPr>
        </p:nvSpPr>
        <p:spPr>
          <a:xfrm>
            <a:off x="3860817" y="6492876"/>
            <a:ext cx="4571967" cy="365125"/>
          </a:xfrm>
        </p:spPr>
        <p:txBody>
          <a:bodyPr/>
          <a:lstStyle>
            <a:lvl1pPr>
              <a:defRPr/>
            </a:lvl1pPr>
          </a:lstStyle>
          <a:p>
            <a:r>
              <a:rPr lang="en-US"/>
              <a:t>Báo cáo cuối khoá Practical Deep Learning</a:t>
            </a:r>
          </a:p>
        </p:txBody>
      </p:sp>
      <p:sp>
        <p:nvSpPr>
          <p:cNvPr id="7" name="Slide Number Placeholder 6"/>
          <p:cNvSpPr>
            <a:spLocks noGrp="1"/>
          </p:cNvSpPr>
          <p:nvPr>
            <p:ph type="sldNum" sz="quarter" idx="12"/>
          </p:nvPr>
        </p:nvSpPr>
        <p:spPr>
          <a:xfrm>
            <a:off x="8737600" y="6492876"/>
            <a:ext cx="2844800" cy="365125"/>
          </a:xfrm>
        </p:spPr>
        <p:txBody>
          <a:bodyPr/>
          <a:lstStyle/>
          <a:p>
            <a:fld id="{8C13379D-D487-4446-85FC-E9ED5B8B80F6}" type="slidenum">
              <a:rPr lang="en-US" smtClean="0"/>
              <a:t>‹#›</a:t>
            </a:fld>
            <a:endParaRPr lang="en-US"/>
          </a:p>
        </p:txBody>
      </p:sp>
      <p:cxnSp>
        <p:nvCxnSpPr>
          <p:cNvPr id="8" name="Straight Connector 7"/>
          <p:cNvCxnSpPr/>
          <p:nvPr userDrawn="1"/>
        </p:nvCxnSpPr>
        <p:spPr>
          <a:xfrm>
            <a:off x="6094925" y="1219203"/>
            <a:ext cx="0" cy="4915693"/>
          </a:xfrm>
          <a:prstGeom prst="line">
            <a:avLst/>
          </a:prstGeom>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726973603"/>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Hai cột lệch">
    <p:spTree>
      <p:nvGrpSpPr>
        <p:cNvPr id="1" name=""/>
        <p:cNvGrpSpPr/>
        <p:nvPr/>
      </p:nvGrpSpPr>
      <p:grpSpPr>
        <a:xfrm>
          <a:off x="0" y="0"/>
          <a:ext cx="0" cy="0"/>
          <a:chOff x="0" y="0"/>
          <a:chExt cx="0" cy="0"/>
        </a:xfrm>
      </p:grpSpPr>
      <p:sp>
        <p:nvSpPr>
          <p:cNvPr id="2" name="Title 1"/>
          <p:cNvSpPr>
            <a:spLocks noGrp="1"/>
          </p:cNvSpPr>
          <p:nvPr>
            <p:ph type="title"/>
          </p:nvPr>
        </p:nvSpPr>
        <p:spPr>
          <a:xfrm>
            <a:off x="609600" y="-1"/>
            <a:ext cx="10972800" cy="723105"/>
          </a:xfrm>
        </p:spPr>
        <p:txBody>
          <a:bodyPr>
            <a:normAutofit/>
          </a:bodyPr>
          <a:lstStyle>
            <a:lvl1pPr algn="l" defTabSz="914400" rtl="0" eaLnBrk="1" latinLnBrk="0" hangingPunct="1">
              <a:spcBef>
                <a:spcPct val="0"/>
              </a:spcBef>
              <a:buNone/>
              <a:defRPr lang="en-US" sz="3200" b="1" kern="1200">
                <a:solidFill>
                  <a:schemeClr val="bg1"/>
                </a:solidFill>
                <a:latin typeface="Arial" panose="020B0604020202020204" pitchFamily="34" charset="0"/>
                <a:ea typeface="+mj-ea"/>
                <a:cs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609600" y="1219203"/>
            <a:ext cx="3759197" cy="4906961"/>
          </a:xfrm>
        </p:spPr>
        <p:txBody>
          <a:bodyPr>
            <a:normAutofit/>
          </a:bodyPr>
          <a:lstStyle>
            <a:lvl1pPr>
              <a:defRPr lang="en-US" sz="2400" b="0">
                <a:latin typeface="+mn-lt"/>
              </a:defRPr>
            </a:lvl1pPr>
            <a:lvl2pPr>
              <a:defRPr lang="en-US" sz="2000" b="0">
                <a:latin typeface="+mn-lt"/>
              </a:defRPr>
            </a:lvl2pPr>
            <a:lvl3pPr>
              <a:defRPr lang="en-US" sz="1800" b="0">
                <a:latin typeface="+mn-lt"/>
              </a:defRPr>
            </a:lvl3pPr>
            <a:lvl4pPr>
              <a:defRPr lang="en-US" sz="1600" b="0">
                <a:latin typeface="+mn-lt"/>
              </a:defRPr>
            </a:lvl4pPr>
            <a:lvl5pPr>
              <a:defRPr lang="en-US" sz="1600" b="0">
                <a:latin typeface="+mn-lt"/>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75205" y="1219203"/>
            <a:ext cx="6807196" cy="4906961"/>
          </a:xfrm>
        </p:spPr>
        <p:txBody>
          <a:bodyPr>
            <a:normAutofit/>
          </a:bodyPr>
          <a:lstStyle>
            <a:lvl1pPr>
              <a:defRPr lang="en-US" sz="2400" b="0">
                <a:latin typeface="+mn-lt"/>
              </a:defRPr>
            </a:lvl1pPr>
            <a:lvl2pPr>
              <a:defRPr lang="en-US" sz="2000" b="0">
                <a:latin typeface="+mn-lt"/>
              </a:defRPr>
            </a:lvl2pPr>
            <a:lvl3pPr>
              <a:defRPr lang="en-US" sz="1800" b="0">
                <a:latin typeface="+mn-lt"/>
              </a:defRPr>
            </a:lvl3pPr>
            <a:lvl4pPr>
              <a:defRPr lang="en-US" sz="1600" b="0">
                <a:latin typeface="+mn-lt"/>
              </a:defRPr>
            </a:lvl4pPr>
            <a:lvl5pPr>
              <a:defRPr lang="en-US" sz="1600" b="0">
                <a:latin typeface="+mn-lt"/>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492876"/>
            <a:ext cx="2844800" cy="365125"/>
          </a:xfrm>
        </p:spPr>
        <p:txBody>
          <a:bodyPr/>
          <a:lstStyle/>
          <a:p>
            <a:r>
              <a:rPr lang="en-US"/>
              <a:t>© SoICT 2019</a:t>
            </a:r>
          </a:p>
        </p:txBody>
      </p:sp>
      <p:sp>
        <p:nvSpPr>
          <p:cNvPr id="6" name="Footer Placeholder 5"/>
          <p:cNvSpPr>
            <a:spLocks noGrp="1"/>
          </p:cNvSpPr>
          <p:nvPr>
            <p:ph type="ftr" sz="quarter" idx="11"/>
          </p:nvPr>
        </p:nvSpPr>
        <p:spPr>
          <a:xfrm>
            <a:off x="3759211" y="6492876"/>
            <a:ext cx="4571972" cy="365125"/>
          </a:xfrm>
        </p:spPr>
        <p:txBody>
          <a:bodyPr/>
          <a:lstStyle>
            <a:lvl1pPr>
              <a:defRPr/>
            </a:lvl1pPr>
          </a:lstStyle>
          <a:p>
            <a:r>
              <a:rPr lang="en-US"/>
              <a:t>Báo cáo cuối khoá Practical Deep Learning</a:t>
            </a:r>
          </a:p>
        </p:txBody>
      </p:sp>
      <p:sp>
        <p:nvSpPr>
          <p:cNvPr id="7" name="Slide Number Placeholder 6"/>
          <p:cNvSpPr>
            <a:spLocks noGrp="1"/>
          </p:cNvSpPr>
          <p:nvPr>
            <p:ph type="sldNum" sz="quarter" idx="12"/>
          </p:nvPr>
        </p:nvSpPr>
        <p:spPr>
          <a:xfrm>
            <a:off x="8737600" y="6492876"/>
            <a:ext cx="2844800" cy="365125"/>
          </a:xfrm>
        </p:spPr>
        <p:txBody>
          <a:bodyPr/>
          <a:lstStyle/>
          <a:p>
            <a:fld id="{8C13379D-D487-4446-85FC-E9ED5B8B80F6}" type="slidenum">
              <a:rPr lang="en-US" smtClean="0"/>
              <a:t>‹#›</a:t>
            </a:fld>
            <a:endParaRPr lang="en-US"/>
          </a:p>
        </p:txBody>
      </p:sp>
      <p:cxnSp>
        <p:nvCxnSpPr>
          <p:cNvPr id="8" name="Straight Connector 7"/>
          <p:cNvCxnSpPr/>
          <p:nvPr userDrawn="1"/>
        </p:nvCxnSpPr>
        <p:spPr>
          <a:xfrm>
            <a:off x="4572000" y="1210471"/>
            <a:ext cx="0" cy="4915693"/>
          </a:xfrm>
          <a:prstGeom prst="line">
            <a:avLst/>
          </a:prstGeom>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3237007916"/>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492876"/>
            <a:ext cx="2844800" cy="365125"/>
          </a:xfrm>
        </p:spPr>
        <p:txBody>
          <a:bodyPr/>
          <a:lstStyle/>
          <a:p>
            <a:r>
              <a:rPr lang="en-US"/>
              <a:t>© SoICT 2019</a:t>
            </a:r>
          </a:p>
        </p:txBody>
      </p:sp>
      <p:sp>
        <p:nvSpPr>
          <p:cNvPr id="3" name="Footer Placeholder 2"/>
          <p:cNvSpPr>
            <a:spLocks noGrp="1"/>
          </p:cNvSpPr>
          <p:nvPr>
            <p:ph type="ftr" sz="quarter" idx="11"/>
          </p:nvPr>
        </p:nvSpPr>
        <p:spPr>
          <a:xfrm>
            <a:off x="3860800" y="6492876"/>
            <a:ext cx="4673600" cy="365125"/>
          </a:xfrm>
        </p:spPr>
        <p:txBody>
          <a:bodyPr/>
          <a:lstStyle>
            <a:lvl1pPr>
              <a:defRPr/>
            </a:lvl1pPr>
          </a:lstStyle>
          <a:p>
            <a:r>
              <a:rPr lang="en-US"/>
              <a:t>Báo cáo cuối khoá Practical Deep Learning</a:t>
            </a:r>
          </a:p>
        </p:txBody>
      </p:sp>
      <p:sp>
        <p:nvSpPr>
          <p:cNvPr id="4" name="Slide Number Placeholder 3"/>
          <p:cNvSpPr>
            <a:spLocks noGrp="1"/>
          </p:cNvSpPr>
          <p:nvPr>
            <p:ph type="sldNum" sz="quarter" idx="12"/>
          </p:nvPr>
        </p:nvSpPr>
        <p:spPr>
          <a:xfrm>
            <a:off x="8737600" y="6492876"/>
            <a:ext cx="2844800" cy="365125"/>
          </a:xfrm>
        </p:spPr>
        <p:txBody>
          <a:bodyPr/>
          <a:lstStyle/>
          <a:p>
            <a:fld id="{8C13379D-D487-4446-85FC-E9ED5B8B80F6}" type="slidenum">
              <a:rPr lang="en-US" smtClean="0"/>
              <a:t>‹#›</a:t>
            </a:fld>
            <a:endParaRPr lang="en-US"/>
          </a:p>
        </p:txBody>
      </p:sp>
    </p:spTree>
    <p:extLst>
      <p:ext uri="{BB962C8B-B14F-4D97-AF65-F5344CB8AC3E}">
        <p14:creationId xmlns:p14="http://schemas.microsoft.com/office/powerpoint/2010/main" val="1175994193"/>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elcome">
    <p:spTree>
      <p:nvGrpSpPr>
        <p:cNvPr id="1" name=""/>
        <p:cNvGrpSpPr/>
        <p:nvPr/>
      </p:nvGrpSpPr>
      <p:grpSpPr>
        <a:xfrm>
          <a:off x="0" y="0"/>
          <a:ext cx="0" cy="0"/>
          <a:chOff x="0" y="0"/>
          <a:chExt cx="0" cy="0"/>
        </a:xfrm>
      </p:grpSpPr>
      <p:sp>
        <p:nvSpPr>
          <p:cNvPr id="6" name="Title 1"/>
          <p:cNvSpPr txBox="1"/>
          <p:nvPr userDrawn="1"/>
        </p:nvSpPr>
        <p:spPr>
          <a:xfrm>
            <a:off x="-1195" y="3672"/>
            <a:ext cx="12192000" cy="1596528"/>
          </a:xfrm>
          <a:prstGeom prst="rect">
            <a:avLst/>
          </a:prstGeom>
          <a:solidFill>
            <a:schemeClr val="bg1"/>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yriad Pro"/>
                <a:ea typeface="+mj-ea"/>
                <a:cs typeface="Myriad Pro"/>
              </a:defRPr>
            </a:lvl1pPr>
          </a:lstStyle>
          <a:p>
            <a:pPr algn="l">
              <a:spcBef>
                <a:spcPts val="0"/>
              </a:spcBef>
            </a:pPr>
            <a:r>
              <a:rPr lang="en-US" sz="1400" b="1">
                <a:solidFill>
                  <a:srgbClr val="C00000"/>
                </a:solidFill>
                <a:latin typeface="Arial" panose="020B0604020202020204" pitchFamily="34" charset="0"/>
                <a:cs typeface="Arial" panose="020B0604020202020204" pitchFamily="34" charset="0"/>
              </a:rPr>
              <a:t>	          </a:t>
            </a:r>
            <a:r>
              <a:rPr lang="en-US" sz="1400" b="1">
                <a:latin typeface="Arial" panose="020B0604020202020204" pitchFamily="34" charset="0"/>
                <a:cs typeface="Arial" panose="020B0604020202020204" pitchFamily="34" charset="0"/>
              </a:rPr>
              <a:t>TRƯỜNG ĐẠI HỌC BÁCH KHOA HÀ NỘI</a:t>
            </a:r>
          </a:p>
          <a:p>
            <a:pPr algn="l">
              <a:spcBef>
                <a:spcPts val="0"/>
              </a:spcBef>
            </a:pPr>
            <a:r>
              <a:rPr lang="en-US" sz="1050" b="1">
                <a:solidFill>
                  <a:srgbClr val="C00000"/>
                </a:solidFill>
                <a:latin typeface="Arial" panose="020B0604020202020204" pitchFamily="34" charset="0"/>
                <a:cs typeface="Arial" panose="020B0604020202020204" pitchFamily="34" charset="0"/>
              </a:rPr>
              <a:t>	              </a:t>
            </a:r>
            <a:r>
              <a:rPr lang="en-US" sz="1050">
                <a:solidFill>
                  <a:schemeClr val="bg1">
                    <a:lumMod val="50000"/>
                  </a:schemeClr>
                </a:solidFill>
                <a:latin typeface="Arial" panose="020B0604020202020204" pitchFamily="34" charset="0"/>
                <a:cs typeface="Arial" panose="020B0604020202020204" pitchFamily="34" charset="0"/>
              </a:rPr>
              <a:t>HANOI UNIVERSITY OF SCIENCE AND TECHNOLOGY</a:t>
            </a:r>
          </a:p>
        </p:txBody>
      </p:sp>
      <p:pic>
        <p:nvPicPr>
          <p:cNvPr id="7" name="Picture 6"/>
          <p:cNvPicPr>
            <a:picLocks noChangeAspect="1"/>
          </p:cNvPicPr>
          <p:nvPr userDrawn="1"/>
        </p:nvPicPr>
        <p:blipFill>
          <a:blip r:embed="rId2"/>
          <a:stretch>
            <a:fillRect/>
          </a:stretch>
        </p:blipFill>
        <p:spPr>
          <a:xfrm>
            <a:off x="406400" y="327984"/>
            <a:ext cx="1320800" cy="971088"/>
          </a:xfrm>
          <a:prstGeom prst="rect">
            <a:avLst/>
          </a:prstGeom>
        </p:spPr>
      </p:pic>
      <p:pic>
        <p:nvPicPr>
          <p:cNvPr id="8" name="Picture 7" descr="pp1.jpg"/>
          <p:cNvPicPr>
            <a:picLocks noChangeAspect="1"/>
          </p:cNvPicPr>
          <p:nvPr userDrawn="1"/>
        </p:nvPicPr>
        <p:blipFill>
          <a:blip r:embed="rId3"/>
          <a:srcRect t="45556"/>
          <a:stretch>
            <a:fillRect/>
          </a:stretch>
        </p:blipFill>
        <p:spPr>
          <a:xfrm>
            <a:off x="1195" y="4114800"/>
            <a:ext cx="12189611" cy="2743200"/>
          </a:xfrm>
          <a:prstGeom prst="rect">
            <a:avLst/>
          </a:prstGeom>
        </p:spPr>
      </p:pic>
    </p:spTree>
    <p:extLst>
      <p:ext uri="{BB962C8B-B14F-4D97-AF65-F5344CB8AC3E}">
        <p14:creationId xmlns:p14="http://schemas.microsoft.com/office/powerpoint/2010/main" val="2217259034"/>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a:p>
        </p:txBody>
      </p:sp>
      <p:sp>
        <p:nvSpPr>
          <p:cNvPr id="3" name="Content Placeholder 2"/>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Date Placeholder 3"/>
          <p:cNvSpPr>
            <a:spLocks noGrp="1"/>
          </p:cNvSpPr>
          <p:nvPr>
            <p:ph type="dt" sz="half" idx="10"/>
          </p:nvPr>
        </p:nvSpPr>
        <p:spPr/>
        <p:txBody>
          <a:bodyPr/>
          <a:lstStyle/>
          <a:p>
            <a:fld id="{78CCFEB3-E085-4A2D-A3AB-160603940A28}" type="datetimeFigureOut">
              <a:rPr lang="en-US" smtClean="0"/>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7150D9-5E56-4D6A-9295-41B9815BE80B}" type="slidenum">
              <a:rPr lang="en-US" smtClean="0"/>
              <a:t>‹#›</a:t>
            </a:fld>
            <a:endParaRPr lang="en-US"/>
          </a:p>
        </p:txBody>
      </p:sp>
    </p:spTree>
    <p:extLst>
      <p:ext uri="{BB962C8B-B14F-4D97-AF65-F5344CB8AC3E}">
        <p14:creationId xmlns:p14="http://schemas.microsoft.com/office/powerpoint/2010/main" val="136561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4500"/>
            </a:lvl1pPr>
          </a:lstStyle>
          <a:p>
            <a:r>
              <a:rPr lang="vi-VN"/>
              <a:t>Bấm để sửa kiểu tiêu đề Bản cái</a:t>
            </a:r>
            <a:endParaRPr lang="en-US"/>
          </a:p>
        </p:txBody>
      </p:sp>
      <p:sp>
        <p:nvSpPr>
          <p:cNvPr id="3" name="Text Placeholder 2"/>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78CCFEB3-E085-4A2D-A3AB-160603940A28}" type="datetimeFigureOut">
              <a:rPr lang="en-US" smtClean="0"/>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7150D9-5E56-4D6A-9295-41B9815BE80B}" type="slidenum">
              <a:rPr lang="en-US" smtClean="0"/>
              <a:t>‹#›</a:t>
            </a:fld>
            <a:endParaRPr lang="en-US"/>
          </a:p>
        </p:txBody>
      </p:sp>
    </p:spTree>
    <p:extLst>
      <p:ext uri="{BB962C8B-B14F-4D97-AF65-F5344CB8AC3E}">
        <p14:creationId xmlns:p14="http://schemas.microsoft.com/office/powerpoint/2010/main" val="29307624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5" name="Date Placeholder 4"/>
          <p:cNvSpPr>
            <a:spLocks noGrp="1"/>
          </p:cNvSpPr>
          <p:nvPr>
            <p:ph type="dt" sz="half" idx="10"/>
          </p:nvPr>
        </p:nvSpPr>
        <p:spPr/>
        <p:txBody>
          <a:bodyPr/>
          <a:lstStyle/>
          <a:p>
            <a:fld id="{78CCFEB3-E085-4A2D-A3AB-160603940A28}" type="datetimeFigureOut">
              <a:rPr lang="en-US" smtClean="0"/>
              <a:t>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7150D9-5E56-4D6A-9295-41B9815BE80B}" type="slidenum">
              <a:rPr lang="en-US" smtClean="0"/>
              <a:t>‹#›</a:t>
            </a:fld>
            <a:endParaRPr lang="en-US"/>
          </a:p>
        </p:txBody>
      </p:sp>
    </p:spTree>
    <p:extLst>
      <p:ext uri="{BB962C8B-B14F-4D97-AF65-F5344CB8AC3E}">
        <p14:creationId xmlns:p14="http://schemas.microsoft.com/office/powerpoint/2010/main" val="1000737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vi-VN"/>
              <a:t>Bấm để sửa kiểu tiêu đề Bản cái</a:t>
            </a:r>
            <a:endParaRPr lang="en-US"/>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vi-VN"/>
              <a:t>Bấm để chỉnh sửa kiểu văn bản của Bản cái</a:t>
            </a:r>
          </a:p>
        </p:txBody>
      </p:sp>
      <p:sp>
        <p:nvSpPr>
          <p:cNvPr id="4" name="Content Placeholder 3"/>
          <p:cNvSpPr>
            <a:spLocks noGrp="1"/>
          </p:cNvSpPr>
          <p:nvPr>
            <p:ph sz="half" idx="2"/>
          </p:nvPr>
        </p:nvSpPr>
        <p:spPr>
          <a:xfrm>
            <a:off x="839789"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vi-VN"/>
              <a:t>Bấm để chỉnh sửa kiểu văn bản của Bản cái</a:t>
            </a:r>
          </a:p>
        </p:txBody>
      </p:sp>
      <p:sp>
        <p:nvSpPr>
          <p:cNvPr id="6" name="Content Placeholder 5"/>
          <p:cNvSpPr>
            <a:spLocks noGrp="1"/>
          </p:cNvSpPr>
          <p:nvPr>
            <p:ph sz="quarter" idx="4"/>
          </p:nvPr>
        </p:nvSpPr>
        <p:spPr>
          <a:xfrm>
            <a:off x="6172201"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7" name="Date Placeholder 6"/>
          <p:cNvSpPr>
            <a:spLocks noGrp="1"/>
          </p:cNvSpPr>
          <p:nvPr>
            <p:ph type="dt" sz="half" idx="10"/>
          </p:nvPr>
        </p:nvSpPr>
        <p:spPr/>
        <p:txBody>
          <a:bodyPr/>
          <a:lstStyle/>
          <a:p>
            <a:fld id="{78CCFEB3-E085-4A2D-A3AB-160603940A28}" type="datetimeFigureOut">
              <a:rPr lang="en-US" smtClean="0"/>
              <a:t>1/25/2021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7150D9-5E56-4D6A-9295-41B9815BE80B}" type="slidenum">
              <a:rPr lang="en-US" smtClean="0"/>
              <a:t>‹#›</a:t>
            </a:fld>
            <a:endParaRPr lang="en-US"/>
          </a:p>
        </p:txBody>
      </p:sp>
    </p:spTree>
    <p:extLst>
      <p:ext uri="{BB962C8B-B14F-4D97-AF65-F5344CB8AC3E}">
        <p14:creationId xmlns:p14="http://schemas.microsoft.com/office/powerpoint/2010/main" val="35466698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hỉ Tiêu đề">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8CCFEB3-E085-4A2D-A3AB-160603940A28}" type="datetimeFigureOut">
              <a:rPr lang="en-US" smtClean="0"/>
              <a:t>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7150D9-5E56-4D6A-9295-41B9815BE80B}" type="slidenum">
              <a:rPr lang="en-US" smtClean="0"/>
              <a:t>‹#›</a:t>
            </a:fld>
            <a:endParaRPr lang="en-US"/>
          </a:p>
        </p:txBody>
      </p:sp>
    </p:spTree>
    <p:extLst>
      <p:ext uri="{BB962C8B-B14F-4D97-AF65-F5344CB8AC3E}">
        <p14:creationId xmlns:p14="http://schemas.microsoft.com/office/powerpoint/2010/main" val="996391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CCFEB3-E085-4A2D-A3AB-160603940A28}" type="datetimeFigureOut">
              <a:rPr lang="en-US" smtClean="0"/>
              <a:t>1/25/2021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B7150D9-5E56-4D6A-9295-41B9815BE80B}" type="slidenum">
              <a:rPr lang="en-US" smtClean="0"/>
              <a:t>‹#›</a:t>
            </a:fld>
            <a:endParaRPr lang="en-US"/>
          </a:p>
        </p:txBody>
      </p:sp>
    </p:spTree>
    <p:extLst>
      <p:ext uri="{BB962C8B-B14F-4D97-AF65-F5344CB8AC3E}">
        <p14:creationId xmlns:p14="http://schemas.microsoft.com/office/powerpoint/2010/main" val="3549628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vi-VN"/>
              <a:t>Bấm để sửa kiểu tiêu đề Bản cái</a:t>
            </a:r>
            <a:endParaRPr lang="en-US"/>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78CCFEB3-E085-4A2D-A3AB-160603940A28}" type="datetimeFigureOut">
              <a:rPr lang="en-US" smtClean="0"/>
              <a:t>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7150D9-5E56-4D6A-9295-41B9815BE80B}" type="slidenum">
              <a:rPr lang="en-US" smtClean="0"/>
              <a:t>‹#›</a:t>
            </a:fld>
            <a:endParaRPr lang="en-US"/>
          </a:p>
        </p:txBody>
      </p:sp>
    </p:spTree>
    <p:extLst>
      <p:ext uri="{BB962C8B-B14F-4D97-AF65-F5344CB8AC3E}">
        <p14:creationId xmlns:p14="http://schemas.microsoft.com/office/powerpoint/2010/main" val="4077093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vi-VN"/>
              <a:t>Bấm để sửa kiểu tiêu đề Bản cái</a:t>
            </a:r>
            <a:endParaRPr lang="en-US"/>
          </a:p>
        </p:txBody>
      </p:sp>
      <p:sp>
        <p:nvSpPr>
          <p:cNvPr id="3" name="Picture Placeholder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vi-VN"/>
              <a:t>Bấm biểu tượng để thêm hình ảnh</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78CCFEB3-E085-4A2D-A3AB-160603940A28}" type="datetimeFigureOut">
              <a:rPr lang="en-US" smtClean="0"/>
              <a:t>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7150D9-5E56-4D6A-9295-41B9815BE80B}" type="slidenum">
              <a:rPr lang="en-US" smtClean="0"/>
              <a:t>‹#›</a:t>
            </a:fld>
            <a:endParaRPr lang="en-US"/>
          </a:p>
        </p:txBody>
      </p:sp>
    </p:spTree>
    <p:extLst>
      <p:ext uri="{BB962C8B-B14F-4D97-AF65-F5344CB8AC3E}">
        <p14:creationId xmlns:p14="http://schemas.microsoft.com/office/powerpoint/2010/main" val="4089010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b="-1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1933" y="-87315"/>
            <a:ext cx="10701867" cy="1325563"/>
          </a:xfrm>
          <a:prstGeom prst="rect">
            <a:avLst/>
          </a:prstGeom>
        </p:spPr>
        <p:txBody>
          <a:bodyPr vert="horz" lIns="91440" tIns="45720" rIns="91440" bIns="45720" rtlCol="0" anchor="ctr">
            <a:normAutofit/>
          </a:bodyPr>
          <a:lstStyle/>
          <a:p>
            <a:r>
              <a:rPr lang="vi-VN"/>
              <a:t>Bấm để sửa kiểu tiêu đề Bản cái</a:t>
            </a:r>
            <a:endParaRPr lang="en-US" dirty="0"/>
          </a:p>
        </p:txBody>
      </p:sp>
      <p:sp>
        <p:nvSpPr>
          <p:cNvPr id="3" name="Text Placeholder 2"/>
          <p:cNvSpPr>
            <a:spLocks noGrp="1"/>
          </p:cNvSpPr>
          <p:nvPr>
            <p:ph type="body" idx="1"/>
          </p:nvPr>
        </p:nvSpPr>
        <p:spPr>
          <a:xfrm>
            <a:off x="651933" y="1346201"/>
            <a:ext cx="10701867" cy="4902199"/>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8CCFEB3-E085-4A2D-A3AB-160603940A28}" type="datetimeFigureOut">
              <a:rPr lang="en-US" smtClean="0"/>
              <a:t>1/25/2021</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B7150D9-5E56-4D6A-9295-41B9815BE80B}" type="slidenum">
              <a:rPr lang="en-US" smtClean="0"/>
              <a:t>‹#›</a:t>
            </a:fld>
            <a:endParaRPr lang="en-US"/>
          </a:p>
        </p:txBody>
      </p:sp>
    </p:spTree>
    <p:extLst>
      <p:ext uri="{BB962C8B-B14F-4D97-AF65-F5344CB8AC3E}">
        <p14:creationId xmlns:p14="http://schemas.microsoft.com/office/powerpoint/2010/main" val="42236353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600" b="1" kern="1200">
          <a:solidFill>
            <a:schemeClr val="bg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lumMod val="75000"/>
              <a:lumOff val="2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lumMod val="75000"/>
              <a:lumOff val="25000"/>
            </a:schemeClr>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 SoICT 2019</a:t>
            </a: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Báo cáo cuối khoá Practical Deep Learning</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13379D-D487-4446-85FC-E9ED5B8B80F6}" type="slidenum">
              <a:rPr lang="en-US" smtClean="0"/>
              <a:t>‹#›</a:t>
            </a:fld>
            <a:endParaRPr lang="en-US"/>
          </a:p>
        </p:txBody>
      </p:sp>
      <p:pic>
        <p:nvPicPr>
          <p:cNvPr id="8" name="Picture 7" descr="pp3.jpg"/>
          <p:cNvPicPr>
            <a:picLocks noChangeAspect="1"/>
          </p:cNvPicPr>
          <p:nvPr userDrawn="1"/>
        </p:nvPicPr>
        <p:blipFill>
          <a:blip r:embed="rId8"/>
          <a:srcRect t="3852" b="13333"/>
          <a:stretch>
            <a:fillRect/>
          </a:stretch>
        </p:blipFill>
        <p:spPr>
          <a:xfrm>
            <a:off x="2389" y="0"/>
            <a:ext cx="12189611" cy="6858000"/>
          </a:xfrm>
          <a:prstGeom prst="rect">
            <a:avLst/>
          </a:prstGeom>
        </p:spPr>
      </p:pic>
    </p:spTree>
    <p:extLst>
      <p:ext uri="{BB962C8B-B14F-4D97-AF65-F5344CB8AC3E}">
        <p14:creationId xmlns:p14="http://schemas.microsoft.com/office/powerpoint/2010/main" val="386870359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Lst>
  <p:hf hdr="0"/>
  <p:txStyles>
    <p:titleStyle>
      <a:lvl1pPr algn="ctr" defTabSz="914400" rtl="0" eaLnBrk="1" latinLnBrk="0" hangingPunct="1">
        <a:spcBef>
          <a:spcPct val="0"/>
        </a:spcBef>
        <a:buNone/>
        <a:defRPr sz="4400" kern="1200">
          <a:solidFill>
            <a:schemeClr val="tx1"/>
          </a:solidFill>
          <a:latin typeface="Myriad Pro"/>
          <a:ea typeface="+mj-ea"/>
          <a:cs typeface="Myriad Pro"/>
        </a:defRPr>
      </a:lvl1pPr>
    </p:titleStyle>
    <p:bodyStyle>
      <a:lvl1pPr marL="342900" indent="-342900" algn="l" defTabSz="914400" rtl="0" eaLnBrk="1" latinLnBrk="0" hangingPunct="1">
        <a:spcBef>
          <a:spcPct val="20000"/>
        </a:spcBef>
        <a:buFont typeface="Arial" panose="020B0604020202020204" pitchFamily="34" charset="0"/>
        <a:buChar char="•"/>
        <a:defRPr sz="3200" b="1" kern="1200">
          <a:solidFill>
            <a:schemeClr val="tx1"/>
          </a:solidFill>
          <a:latin typeface="Myriad Pro"/>
          <a:ea typeface="+mn-ea"/>
          <a:cs typeface="Myriad Pro"/>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yriad Pro"/>
          <a:ea typeface="+mn-ea"/>
          <a:cs typeface="Myriad Pro"/>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yriad Pro"/>
          <a:ea typeface="+mn-ea"/>
          <a:cs typeface="Myriad Pro"/>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yriad Pro"/>
          <a:ea typeface="+mn-ea"/>
          <a:cs typeface="Myriad Pro"/>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yriad Pro"/>
          <a:ea typeface="+mn-ea"/>
          <a:cs typeface="Myriad Pro"/>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0.png"/><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7F24295-427E-4095-9BAF-F1EDF1C81E8C}"/>
              </a:ext>
            </a:extLst>
          </p:cNvPr>
          <p:cNvSpPr>
            <a:spLocks noGrp="1"/>
          </p:cNvSpPr>
          <p:nvPr>
            <p:ph type="ctrTitle"/>
          </p:nvPr>
        </p:nvSpPr>
        <p:spPr>
          <a:xfrm>
            <a:off x="2105721" y="1193501"/>
            <a:ext cx="7980558" cy="1150753"/>
          </a:xfrm>
        </p:spPr>
        <p:txBody>
          <a:bodyPr>
            <a:normAutofit fontScale="90000"/>
          </a:bodyPr>
          <a:lstStyle/>
          <a:p>
            <a:r>
              <a:rPr lang="en-US" sz="4000">
                <a:solidFill>
                  <a:srgbClr val="C4151C"/>
                </a:solidFill>
              </a:rPr>
              <a:t>BÁO CÁO</a:t>
            </a:r>
            <a:br>
              <a:rPr lang="en-US" sz="4000">
                <a:solidFill>
                  <a:srgbClr val="C4151C"/>
                </a:solidFill>
              </a:rPr>
            </a:br>
            <a:r>
              <a:rPr lang="en-US" sz="4000">
                <a:solidFill>
                  <a:srgbClr val="C4151C"/>
                </a:solidFill>
              </a:rPr>
              <a:t>ĐỒ ÁN TỐT NGHIỆP</a:t>
            </a:r>
          </a:p>
        </p:txBody>
      </p:sp>
      <p:sp>
        <p:nvSpPr>
          <p:cNvPr id="3" name="Tiêu đề phụ 2">
            <a:extLst>
              <a:ext uri="{FF2B5EF4-FFF2-40B4-BE49-F238E27FC236}">
                <a16:creationId xmlns:a16="http://schemas.microsoft.com/office/drawing/2014/main" id="{776AA8CD-BA91-484E-9128-CC4B7B5F6937}"/>
              </a:ext>
            </a:extLst>
          </p:cNvPr>
          <p:cNvSpPr>
            <a:spLocks noGrp="1"/>
          </p:cNvSpPr>
          <p:nvPr>
            <p:ph type="subTitle" idx="1"/>
          </p:nvPr>
        </p:nvSpPr>
        <p:spPr>
          <a:xfrm>
            <a:off x="1524000" y="2587294"/>
            <a:ext cx="9144000" cy="724078"/>
          </a:xfrm>
        </p:spPr>
        <p:txBody>
          <a:bodyPr>
            <a:normAutofit/>
          </a:bodyPr>
          <a:lstStyle/>
          <a:p>
            <a:r>
              <a:rPr lang="en-US" sz="3000" b="1">
                <a:solidFill>
                  <a:srgbClr val="C4151C"/>
                </a:solidFill>
              </a:rPr>
              <a:t>Hệ thống gợi ý sử dụng phương pháp học sâu</a:t>
            </a:r>
          </a:p>
        </p:txBody>
      </p:sp>
      <p:sp>
        <p:nvSpPr>
          <p:cNvPr id="4" name="Hộp Văn bản 3">
            <a:extLst>
              <a:ext uri="{FF2B5EF4-FFF2-40B4-BE49-F238E27FC236}">
                <a16:creationId xmlns:a16="http://schemas.microsoft.com/office/drawing/2014/main" id="{3FE7D896-7E04-48F6-8FD7-10397E3ACDDA}"/>
              </a:ext>
            </a:extLst>
          </p:cNvPr>
          <p:cNvSpPr txBox="1"/>
          <p:nvPr/>
        </p:nvSpPr>
        <p:spPr>
          <a:xfrm>
            <a:off x="6986726" y="4705165"/>
            <a:ext cx="5042517" cy="1711366"/>
          </a:xfrm>
          <a:prstGeom prst="rect">
            <a:avLst/>
          </a:prstGeom>
          <a:noFill/>
        </p:spPr>
        <p:txBody>
          <a:bodyPr wrap="square" rtlCol="0">
            <a:spAutoFit/>
          </a:bodyPr>
          <a:lstStyle/>
          <a:p>
            <a:pPr>
              <a:lnSpc>
                <a:spcPct val="150000"/>
              </a:lnSpc>
            </a:pPr>
            <a:r>
              <a:rPr lang="en-US">
                <a:solidFill>
                  <a:schemeClr val="bg1"/>
                </a:solidFill>
              </a:rPr>
              <a:t>Sinh viên thực hiện:</a:t>
            </a:r>
          </a:p>
          <a:p>
            <a:pPr>
              <a:lnSpc>
                <a:spcPct val="150000"/>
              </a:lnSpc>
            </a:pPr>
            <a:r>
              <a:rPr lang="en-US">
                <a:solidFill>
                  <a:schemeClr val="bg1"/>
                </a:solidFill>
              </a:rPr>
              <a:t>Nguyễn Đăng Tuấn – 20164372 – CNTT1.02 – K61</a:t>
            </a:r>
          </a:p>
          <a:p>
            <a:pPr>
              <a:lnSpc>
                <a:spcPct val="150000"/>
              </a:lnSpc>
            </a:pPr>
            <a:r>
              <a:rPr lang="en-US">
                <a:solidFill>
                  <a:schemeClr val="bg1"/>
                </a:solidFill>
              </a:rPr>
              <a:t>Giảng viên hướng dẫn:</a:t>
            </a:r>
          </a:p>
          <a:p>
            <a:pPr>
              <a:lnSpc>
                <a:spcPct val="150000"/>
              </a:lnSpc>
            </a:pPr>
            <a:r>
              <a:rPr lang="en-US">
                <a:solidFill>
                  <a:schemeClr val="bg1"/>
                </a:solidFill>
              </a:rPr>
              <a:t>PGS. TS. Lã Thế Vinh</a:t>
            </a:r>
          </a:p>
        </p:txBody>
      </p:sp>
    </p:spTree>
    <p:extLst>
      <p:ext uri="{BB962C8B-B14F-4D97-AF65-F5344CB8AC3E}">
        <p14:creationId xmlns:p14="http://schemas.microsoft.com/office/powerpoint/2010/main" val="3285674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9767E1D0-ED8B-40A4-A673-8DAFDA6F2892}"/>
              </a:ext>
            </a:extLst>
          </p:cNvPr>
          <p:cNvSpPr>
            <a:spLocks noGrp="1"/>
          </p:cNvSpPr>
          <p:nvPr>
            <p:ph idx="1"/>
          </p:nvPr>
        </p:nvSpPr>
        <p:spPr>
          <a:xfrm>
            <a:off x="469053" y="1759677"/>
            <a:ext cx="7846608" cy="3757792"/>
          </a:xfrm>
        </p:spPr>
        <p:txBody>
          <a:bodyPr>
            <a:normAutofit/>
          </a:bodyPr>
          <a:lstStyle/>
          <a:p>
            <a:pPr>
              <a:lnSpc>
                <a:spcPct val="150000"/>
              </a:lnSpc>
            </a:pPr>
            <a:r>
              <a:rPr lang="en-US" sz="2500">
                <a:solidFill>
                  <a:schemeClr val="tx1"/>
                </a:solidFill>
                <a:latin typeface="Arial (Thân)"/>
              </a:rPr>
              <a:t>Lọc dựa theo nội dung (Content – based filtering)</a:t>
            </a:r>
          </a:p>
          <a:p>
            <a:pPr lvl="1">
              <a:lnSpc>
                <a:spcPct val="150000"/>
              </a:lnSpc>
              <a:buFont typeface="Wingdings" panose="05000000000000000000" pitchFamily="2" charset="2"/>
              <a:buChar char="§"/>
            </a:pPr>
            <a:r>
              <a:rPr lang="vi-VN">
                <a:solidFill>
                  <a:schemeClr val="tx1"/>
                </a:solidFill>
                <a:latin typeface="Arial (Thân)"/>
              </a:rPr>
              <a:t>Đề xuất dựa trên nội dung dựa trên sự giống nhau của các </a:t>
            </a:r>
            <a:r>
              <a:rPr lang="en-US">
                <a:solidFill>
                  <a:schemeClr val="tx1"/>
                </a:solidFill>
                <a:latin typeface="Arial (Thân)"/>
              </a:rPr>
              <a:t>sản phẩm</a:t>
            </a:r>
            <a:r>
              <a:rPr lang="vi-VN">
                <a:solidFill>
                  <a:schemeClr val="tx1"/>
                </a:solidFill>
                <a:latin typeface="Arial (Thân)"/>
              </a:rPr>
              <a:t> được đề xuất</a:t>
            </a:r>
            <a:endParaRPr lang="en-US">
              <a:solidFill>
                <a:schemeClr val="tx1"/>
              </a:solidFill>
              <a:latin typeface="Arial (Thân)"/>
            </a:endParaRPr>
          </a:p>
          <a:p>
            <a:pPr lvl="1">
              <a:lnSpc>
                <a:spcPct val="150000"/>
              </a:lnSpc>
              <a:buFont typeface="Wingdings" panose="05000000000000000000" pitchFamily="2" charset="2"/>
              <a:buChar char="§"/>
            </a:pPr>
            <a:r>
              <a:rPr lang="vi-VN" b="0" i="0">
                <a:solidFill>
                  <a:srgbClr val="000000"/>
                </a:solidFill>
                <a:effectLst/>
                <a:latin typeface="Arial (Thân)"/>
              </a:rPr>
              <a:t>Ý tưởng là nếu thích một</a:t>
            </a:r>
            <a:r>
              <a:rPr lang="en-US" b="0" i="0">
                <a:solidFill>
                  <a:srgbClr val="000000"/>
                </a:solidFill>
                <a:effectLst/>
                <a:latin typeface="Arial (Thân)"/>
              </a:rPr>
              <a:t> </a:t>
            </a:r>
            <a:r>
              <a:rPr lang="en-US">
                <a:solidFill>
                  <a:srgbClr val="000000"/>
                </a:solidFill>
                <a:latin typeface="Arial (Thân)"/>
              </a:rPr>
              <a:t>sản phẩm</a:t>
            </a:r>
            <a:r>
              <a:rPr lang="vi-VN" b="0" i="0">
                <a:solidFill>
                  <a:srgbClr val="000000"/>
                </a:solidFill>
                <a:effectLst/>
                <a:latin typeface="Arial (Thân)"/>
              </a:rPr>
              <a:t>, thì cũng sẽ thích một</a:t>
            </a:r>
            <a:r>
              <a:rPr lang="en-US" b="0" i="0">
                <a:solidFill>
                  <a:srgbClr val="000000"/>
                </a:solidFill>
                <a:effectLst/>
                <a:latin typeface="Arial (Thân)"/>
              </a:rPr>
              <a:t> sản phẩm</a:t>
            </a:r>
            <a:r>
              <a:rPr lang="vi-VN" b="0" i="0">
                <a:solidFill>
                  <a:srgbClr val="000000"/>
                </a:solidFill>
                <a:effectLst/>
                <a:latin typeface="Arial (Thân)"/>
              </a:rPr>
              <a:t> “tương tự</a:t>
            </a:r>
            <a:r>
              <a:rPr lang="en-US" b="0" i="0">
                <a:solidFill>
                  <a:srgbClr val="000000"/>
                </a:solidFill>
                <a:effectLst/>
                <a:latin typeface="Arial (Thân)"/>
              </a:rPr>
              <a:t>”.</a:t>
            </a:r>
          </a:p>
          <a:p>
            <a:pPr lvl="1">
              <a:lnSpc>
                <a:spcPct val="150000"/>
              </a:lnSpc>
              <a:buFont typeface="Wingdings" panose="05000000000000000000" pitchFamily="2" charset="2"/>
              <a:buChar char="§"/>
            </a:pPr>
            <a:r>
              <a:rPr lang="en-US">
                <a:solidFill>
                  <a:schemeClr val="tx1"/>
                </a:solidFill>
                <a:latin typeface="Arial (Thân)"/>
              </a:rPr>
              <a:t>Dựa trên các hành động và đánh giá trước đó của người dùng để đưa ra gợi ý</a:t>
            </a:r>
          </a:p>
        </p:txBody>
      </p:sp>
      <p:sp>
        <p:nvSpPr>
          <p:cNvPr id="4" name="Tiêu đề 1">
            <a:extLst>
              <a:ext uri="{FF2B5EF4-FFF2-40B4-BE49-F238E27FC236}">
                <a16:creationId xmlns:a16="http://schemas.microsoft.com/office/drawing/2014/main" id="{79E7E344-8142-4FDA-8814-93027606D66D}"/>
              </a:ext>
            </a:extLst>
          </p:cNvPr>
          <p:cNvSpPr>
            <a:spLocks noGrp="1"/>
          </p:cNvSpPr>
          <p:nvPr>
            <p:ph type="title"/>
          </p:nvPr>
        </p:nvSpPr>
        <p:spPr>
          <a:xfrm>
            <a:off x="668866" y="0"/>
            <a:ext cx="10701867" cy="1325563"/>
          </a:xfrm>
        </p:spPr>
        <p:txBody>
          <a:bodyPr vert="horz" lIns="91440" tIns="45720" rIns="91440" bIns="45720" rtlCol="0" anchor="ctr">
            <a:normAutofit/>
          </a:bodyPr>
          <a:lstStyle/>
          <a:p>
            <a:pPr marL="857250" indent="-857250">
              <a:buFont typeface="+mj-lt"/>
              <a:buAutoNum type="romanUcPeriod" startAt="2"/>
            </a:pPr>
            <a:r>
              <a:rPr lang="en-US"/>
              <a:t>CÁC PHƯƠNG PHÁP PHỔ BIẾN</a:t>
            </a:r>
            <a:br>
              <a:rPr lang="en-US"/>
            </a:br>
            <a:endParaRPr lang="en-US"/>
          </a:p>
        </p:txBody>
      </p:sp>
      <p:pic>
        <p:nvPicPr>
          <p:cNvPr id="6" name="Hình ảnh 5">
            <a:extLst>
              <a:ext uri="{FF2B5EF4-FFF2-40B4-BE49-F238E27FC236}">
                <a16:creationId xmlns:a16="http://schemas.microsoft.com/office/drawing/2014/main" id="{7271F2BA-446D-487B-992D-C4D6BEEA6DBC}"/>
              </a:ext>
            </a:extLst>
          </p:cNvPr>
          <p:cNvPicPr>
            <a:picLocks noChangeAspect="1"/>
          </p:cNvPicPr>
          <p:nvPr/>
        </p:nvPicPr>
        <p:blipFill rotWithShape="1">
          <a:blip r:embed="rId3">
            <a:extLst>
              <a:ext uri="{28A0092B-C50C-407E-A947-70E740481C1C}">
                <a14:useLocalDpi xmlns:a14="http://schemas.microsoft.com/office/drawing/2010/main" val="0"/>
              </a:ext>
            </a:extLst>
          </a:blip>
          <a:srcRect l="51164"/>
          <a:stretch/>
        </p:blipFill>
        <p:spPr>
          <a:xfrm>
            <a:off x="8637673" y="1819068"/>
            <a:ext cx="2902394" cy="3639011"/>
          </a:xfrm>
          <a:prstGeom prst="rect">
            <a:avLst/>
          </a:prstGeom>
        </p:spPr>
      </p:pic>
    </p:spTree>
    <p:extLst>
      <p:ext uri="{BB962C8B-B14F-4D97-AF65-F5344CB8AC3E}">
        <p14:creationId xmlns:p14="http://schemas.microsoft.com/office/powerpoint/2010/main" val="3270659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DE459C7C-4B91-4211-A209-F9D9C431871E}"/>
              </a:ext>
            </a:extLst>
          </p:cNvPr>
          <p:cNvSpPr>
            <a:spLocks noGrp="1"/>
          </p:cNvSpPr>
          <p:nvPr>
            <p:ph type="title"/>
          </p:nvPr>
        </p:nvSpPr>
        <p:spPr>
          <a:xfrm>
            <a:off x="668866" y="0"/>
            <a:ext cx="10701867" cy="1325563"/>
          </a:xfrm>
        </p:spPr>
        <p:txBody>
          <a:bodyPr vert="horz" lIns="91440" tIns="45720" rIns="91440" bIns="45720" rtlCol="0" anchor="ctr">
            <a:normAutofit/>
          </a:bodyPr>
          <a:lstStyle/>
          <a:p>
            <a:pPr marL="857250" indent="-857250">
              <a:buFont typeface="+mj-lt"/>
              <a:buAutoNum type="romanUcPeriod" startAt="2"/>
            </a:pPr>
            <a:r>
              <a:rPr lang="en-US"/>
              <a:t>CÁC PHƯƠNG PHÁP PHỔ BIẾN</a:t>
            </a:r>
            <a:br>
              <a:rPr lang="en-US"/>
            </a:br>
            <a:endParaRPr lang="en-US"/>
          </a:p>
        </p:txBody>
      </p:sp>
      <p:sp>
        <p:nvSpPr>
          <p:cNvPr id="5" name="Chỗ dành sẵn cho Nội dung 2">
            <a:extLst>
              <a:ext uri="{FF2B5EF4-FFF2-40B4-BE49-F238E27FC236}">
                <a16:creationId xmlns:a16="http://schemas.microsoft.com/office/drawing/2014/main" id="{3B7A2E44-A3FD-4612-BA36-0715D625A4CE}"/>
              </a:ext>
            </a:extLst>
          </p:cNvPr>
          <p:cNvSpPr>
            <a:spLocks noGrp="1"/>
          </p:cNvSpPr>
          <p:nvPr>
            <p:ph idx="1"/>
          </p:nvPr>
        </p:nvSpPr>
        <p:spPr>
          <a:xfrm>
            <a:off x="464470" y="1924364"/>
            <a:ext cx="7656230" cy="3428370"/>
          </a:xfrm>
        </p:spPr>
        <p:txBody>
          <a:bodyPr/>
          <a:lstStyle/>
          <a:p>
            <a:pPr>
              <a:lnSpc>
                <a:spcPct val="150000"/>
              </a:lnSpc>
            </a:pPr>
            <a:r>
              <a:rPr lang="en-US" sz="2500">
                <a:solidFill>
                  <a:schemeClr val="tx1"/>
                </a:solidFill>
                <a:latin typeface="Arial (Thân)"/>
              </a:rPr>
              <a:t>Lọc cộng tác (Collaborative filtering)</a:t>
            </a:r>
          </a:p>
          <a:p>
            <a:pPr lvl="1">
              <a:lnSpc>
                <a:spcPct val="150000"/>
              </a:lnSpc>
              <a:buFont typeface="Wingdings" panose="05000000000000000000" pitchFamily="2" charset="2"/>
              <a:buChar char="§"/>
            </a:pPr>
            <a:r>
              <a:rPr lang="en-US" sz="2200">
                <a:solidFill>
                  <a:schemeClr val="tx1"/>
                </a:solidFill>
                <a:latin typeface="Arial (Thân)"/>
              </a:rPr>
              <a:t>Sử dụng các điểm tương đồng giữa nhiều người dùng và sản phẩm để đưa ra gợi ý</a:t>
            </a:r>
          </a:p>
          <a:p>
            <a:pPr lvl="1">
              <a:lnSpc>
                <a:spcPct val="150000"/>
              </a:lnSpc>
              <a:buFont typeface="Wingdings" panose="05000000000000000000" pitchFamily="2" charset="2"/>
              <a:buChar char="§"/>
            </a:pPr>
            <a:r>
              <a:rPr lang="en-US" sz="2200">
                <a:solidFill>
                  <a:schemeClr val="tx1"/>
                </a:solidFill>
                <a:latin typeface="Arial (Thân)"/>
              </a:rPr>
              <a:t>Đề xuất lọc cộng tác dựa trên hành vi trong quá khứ</a:t>
            </a:r>
          </a:p>
          <a:p>
            <a:pPr lvl="1">
              <a:lnSpc>
                <a:spcPct val="150000"/>
              </a:lnSpc>
              <a:buFont typeface="Wingdings" panose="05000000000000000000" pitchFamily="2" charset="2"/>
              <a:buChar char="§"/>
            </a:pPr>
            <a:r>
              <a:rPr lang="en-US" sz="2200">
                <a:solidFill>
                  <a:schemeClr val="tx1"/>
                </a:solidFill>
                <a:latin typeface="Arial (Thân)"/>
              </a:rPr>
              <a:t>P</a:t>
            </a:r>
            <a:r>
              <a:rPr lang="vi-VN" sz="2200">
                <a:solidFill>
                  <a:schemeClr val="tx1"/>
                </a:solidFill>
                <a:latin typeface="Arial (Thân)"/>
              </a:rPr>
              <a:t>hân tích mức độ tương tự thị hiếu của người dùng này với người khác và</a:t>
            </a:r>
            <a:r>
              <a:rPr lang="en-US" sz="2200">
                <a:solidFill>
                  <a:schemeClr val="tx1"/>
                </a:solidFill>
                <a:latin typeface="Arial (Thân)"/>
              </a:rPr>
              <a:t> </a:t>
            </a:r>
            <a:r>
              <a:rPr lang="vi-VN" sz="2200">
                <a:solidFill>
                  <a:schemeClr val="tx1"/>
                </a:solidFill>
                <a:latin typeface="Arial (Thân)"/>
              </a:rPr>
              <a:t>đưa ra các đề xuất trên cơ sở đó</a:t>
            </a:r>
            <a:endParaRPr lang="en-US" sz="2200">
              <a:solidFill>
                <a:schemeClr val="tx1"/>
              </a:solidFill>
              <a:latin typeface="Arial (Thân)"/>
            </a:endParaRPr>
          </a:p>
          <a:p>
            <a:pPr lvl="1">
              <a:lnSpc>
                <a:spcPct val="150000"/>
              </a:lnSpc>
              <a:buFont typeface="Wingdings" panose="05000000000000000000" pitchFamily="2" charset="2"/>
              <a:buChar char="§"/>
            </a:pPr>
            <a:endParaRPr lang="en-US">
              <a:solidFill>
                <a:schemeClr val="tx1"/>
              </a:solidFill>
              <a:latin typeface="Arial (Thân)"/>
            </a:endParaRPr>
          </a:p>
        </p:txBody>
      </p:sp>
      <p:pic>
        <p:nvPicPr>
          <p:cNvPr id="7" name="Hình ảnh 6">
            <a:extLst>
              <a:ext uri="{FF2B5EF4-FFF2-40B4-BE49-F238E27FC236}">
                <a16:creationId xmlns:a16="http://schemas.microsoft.com/office/drawing/2014/main" id="{EDCA3099-BB8F-41C4-AF61-99A2D51BD11A}"/>
              </a:ext>
            </a:extLst>
          </p:cNvPr>
          <p:cNvPicPr>
            <a:picLocks noChangeAspect="1"/>
          </p:cNvPicPr>
          <p:nvPr/>
        </p:nvPicPr>
        <p:blipFill rotWithShape="1">
          <a:blip r:embed="rId3">
            <a:extLst>
              <a:ext uri="{28A0092B-C50C-407E-A947-70E740481C1C}">
                <a14:useLocalDpi xmlns:a14="http://schemas.microsoft.com/office/drawing/2010/main" val="0"/>
              </a:ext>
            </a:extLst>
          </a:blip>
          <a:srcRect r="51122"/>
          <a:stretch/>
        </p:blipFill>
        <p:spPr>
          <a:xfrm>
            <a:off x="8486461" y="1480836"/>
            <a:ext cx="3411184" cy="4315426"/>
          </a:xfrm>
          <a:prstGeom prst="rect">
            <a:avLst/>
          </a:prstGeom>
        </p:spPr>
      </p:pic>
    </p:spTree>
    <p:extLst>
      <p:ext uri="{BB962C8B-B14F-4D97-AF65-F5344CB8AC3E}">
        <p14:creationId xmlns:p14="http://schemas.microsoft.com/office/powerpoint/2010/main" val="251263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êu đề 1">
            <a:extLst>
              <a:ext uri="{FF2B5EF4-FFF2-40B4-BE49-F238E27FC236}">
                <a16:creationId xmlns:a16="http://schemas.microsoft.com/office/drawing/2014/main" id="{F3E04F05-0E97-413A-B231-599CF7E8CCBB}"/>
              </a:ext>
            </a:extLst>
          </p:cNvPr>
          <p:cNvSpPr>
            <a:spLocks noGrp="1"/>
          </p:cNvSpPr>
          <p:nvPr>
            <p:ph type="title"/>
          </p:nvPr>
        </p:nvSpPr>
        <p:spPr>
          <a:xfrm>
            <a:off x="668866" y="0"/>
            <a:ext cx="10701867" cy="1325563"/>
          </a:xfrm>
        </p:spPr>
        <p:txBody>
          <a:bodyPr vert="horz" lIns="91440" tIns="45720" rIns="91440" bIns="45720" rtlCol="0" anchor="ctr">
            <a:normAutofit/>
          </a:bodyPr>
          <a:lstStyle/>
          <a:p>
            <a:pPr marL="857250" indent="-857250">
              <a:buFont typeface="+mj-lt"/>
              <a:buAutoNum type="romanUcPeriod" startAt="2"/>
            </a:pPr>
            <a:r>
              <a:rPr lang="en-US"/>
              <a:t>CÁC PHƯƠNG PHÁP PHỔ BIẾN</a:t>
            </a:r>
            <a:br>
              <a:rPr lang="en-US"/>
            </a:br>
            <a:endParaRPr lang="en-US"/>
          </a:p>
        </p:txBody>
      </p:sp>
      <p:sp>
        <p:nvSpPr>
          <p:cNvPr id="7" name="Hộp Văn bản 6">
            <a:extLst>
              <a:ext uri="{FF2B5EF4-FFF2-40B4-BE49-F238E27FC236}">
                <a16:creationId xmlns:a16="http://schemas.microsoft.com/office/drawing/2014/main" id="{C0A8D214-2283-4626-8D36-191EC4254212}"/>
              </a:ext>
            </a:extLst>
          </p:cNvPr>
          <p:cNvSpPr txBox="1"/>
          <p:nvPr/>
        </p:nvSpPr>
        <p:spPr>
          <a:xfrm>
            <a:off x="994669" y="1127540"/>
            <a:ext cx="10120543" cy="188199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a:latin typeface="Arial (Thân)"/>
              </a:rPr>
              <a:t>Lọc cộng tác </a:t>
            </a:r>
            <a:r>
              <a:rPr lang="vi-VN" sz="2000">
                <a:latin typeface="Arial (Thân)"/>
              </a:rPr>
              <a:t>có thể được chia thành</a:t>
            </a:r>
            <a:r>
              <a:rPr lang="en-US" sz="2000">
                <a:latin typeface="Arial (Thân)"/>
              </a:rPr>
              <a:t> 2 loại:</a:t>
            </a:r>
          </a:p>
          <a:p>
            <a:pPr marL="800100" lvl="1" indent="-342900">
              <a:lnSpc>
                <a:spcPct val="150000"/>
              </a:lnSpc>
              <a:buFont typeface="+mj-lt"/>
              <a:buAutoNum type="arabicPeriod"/>
            </a:pPr>
            <a:r>
              <a:rPr lang="en-US" sz="2000">
                <a:latin typeface="Arial (Thân)"/>
              </a:rPr>
              <a:t>L</a:t>
            </a:r>
            <a:r>
              <a:rPr lang="vi-VN" sz="2000">
                <a:latin typeface="Arial (Thân)"/>
              </a:rPr>
              <a:t>ọc cộng tác dựa trên bộ nhớ</a:t>
            </a:r>
            <a:endParaRPr lang="en-US" sz="2000">
              <a:latin typeface="Arial (Thân)"/>
            </a:endParaRPr>
          </a:p>
          <a:p>
            <a:pPr marL="800100" lvl="1" indent="-342900">
              <a:lnSpc>
                <a:spcPct val="150000"/>
              </a:lnSpc>
              <a:buFont typeface="+mj-lt"/>
              <a:buAutoNum type="arabicPeriod"/>
            </a:pPr>
            <a:r>
              <a:rPr lang="en-US" sz="2000">
                <a:latin typeface="Arial (Thân)"/>
              </a:rPr>
              <a:t>L</a:t>
            </a:r>
            <a:r>
              <a:rPr lang="vi-VN" sz="2000">
                <a:latin typeface="Arial (Thân)"/>
              </a:rPr>
              <a:t>ọc cộng tác dựa trên</a:t>
            </a:r>
            <a:r>
              <a:rPr lang="en-US" sz="2000">
                <a:latin typeface="Arial (Thân)"/>
              </a:rPr>
              <a:t> </a:t>
            </a:r>
            <a:r>
              <a:rPr lang="vi-VN" sz="2000">
                <a:latin typeface="Arial (Thân)"/>
              </a:rPr>
              <a:t>mô hình.</a:t>
            </a:r>
            <a:endParaRPr lang="en-US" sz="2000">
              <a:latin typeface="Arial (Thân)"/>
            </a:endParaRPr>
          </a:p>
          <a:p>
            <a:pPr marL="285750" indent="-285750">
              <a:lnSpc>
                <a:spcPct val="150000"/>
              </a:lnSpc>
              <a:buFont typeface="Arial" panose="020B0604020202020204" pitchFamily="34" charset="0"/>
              <a:buChar char="•"/>
            </a:pPr>
            <a:r>
              <a:rPr lang="vi-VN" sz="2000">
                <a:latin typeface="Arial (Thân)"/>
              </a:rPr>
              <a:t>Thuật toán có một đặc tính là có thể tự học đặc trưng cần</a:t>
            </a:r>
            <a:r>
              <a:rPr lang="en-US" sz="2000">
                <a:latin typeface="Arial (Thân)"/>
              </a:rPr>
              <a:t> </a:t>
            </a:r>
            <a:r>
              <a:rPr lang="vi-VN" sz="2000">
                <a:latin typeface="Arial (Thân)"/>
              </a:rPr>
              <a:t>sử dụng. </a:t>
            </a:r>
            <a:endParaRPr lang="en-US" sz="2000">
              <a:latin typeface="Arial (Thân)"/>
            </a:endParaRPr>
          </a:p>
        </p:txBody>
      </p:sp>
      <p:pic>
        <p:nvPicPr>
          <p:cNvPr id="11" name="Chỗ dành sẵn cho Nội dung 10">
            <a:extLst>
              <a:ext uri="{FF2B5EF4-FFF2-40B4-BE49-F238E27FC236}">
                <a16:creationId xmlns:a16="http://schemas.microsoft.com/office/drawing/2014/main" id="{EA941133-FFEE-4CD1-B009-EE91D50530E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28" t="13833" r="328"/>
          <a:stretch/>
        </p:blipFill>
        <p:spPr>
          <a:xfrm>
            <a:off x="827566" y="3138622"/>
            <a:ext cx="10190827" cy="3400147"/>
          </a:xfrm>
        </p:spPr>
      </p:pic>
    </p:spTree>
    <p:extLst>
      <p:ext uri="{BB962C8B-B14F-4D97-AF65-F5344CB8AC3E}">
        <p14:creationId xmlns:p14="http://schemas.microsoft.com/office/powerpoint/2010/main" val="63606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3DB686A5-FEF5-47C5-A57A-0D79090E6D8F}"/>
              </a:ext>
            </a:extLst>
          </p:cNvPr>
          <p:cNvSpPr>
            <a:spLocks noGrp="1"/>
          </p:cNvSpPr>
          <p:nvPr>
            <p:ph type="title"/>
          </p:nvPr>
        </p:nvSpPr>
        <p:spPr>
          <a:xfrm>
            <a:off x="668866" y="0"/>
            <a:ext cx="10701867" cy="1325563"/>
          </a:xfrm>
        </p:spPr>
        <p:txBody>
          <a:bodyPr vert="horz" lIns="91440" tIns="45720" rIns="91440" bIns="45720" rtlCol="0" anchor="ctr">
            <a:normAutofit/>
          </a:bodyPr>
          <a:lstStyle/>
          <a:p>
            <a:pPr marL="857250" indent="-857250">
              <a:buFont typeface="+mj-lt"/>
              <a:buAutoNum type="romanUcPeriod" startAt="2"/>
            </a:pPr>
            <a:r>
              <a:rPr lang="en-US"/>
              <a:t>CÁC PHƯƠNG PHÁP PHỔ BIẾN</a:t>
            </a:r>
            <a:br>
              <a:rPr lang="en-US"/>
            </a:br>
            <a:endParaRPr lang="en-US"/>
          </a:p>
        </p:txBody>
      </p:sp>
      <p:pic>
        <p:nvPicPr>
          <p:cNvPr id="6" name="Hình ảnh 5">
            <a:extLst>
              <a:ext uri="{FF2B5EF4-FFF2-40B4-BE49-F238E27FC236}">
                <a16:creationId xmlns:a16="http://schemas.microsoft.com/office/drawing/2014/main" id="{DFBD118F-B2BA-460A-9692-5EEFFE7417BB}"/>
              </a:ext>
            </a:extLst>
          </p:cNvPr>
          <p:cNvPicPr>
            <a:picLocks noChangeAspect="1"/>
          </p:cNvPicPr>
          <p:nvPr/>
        </p:nvPicPr>
        <p:blipFill rotWithShape="1">
          <a:blip r:embed="rId3">
            <a:extLst>
              <a:ext uri="{28A0092B-C50C-407E-A947-70E740481C1C}">
                <a14:useLocalDpi xmlns:a14="http://schemas.microsoft.com/office/drawing/2010/main" val="0"/>
              </a:ext>
            </a:extLst>
          </a:blip>
          <a:srcRect l="17" t="9163" r="50000"/>
          <a:stretch/>
        </p:blipFill>
        <p:spPr>
          <a:xfrm>
            <a:off x="1733925" y="2042917"/>
            <a:ext cx="3172210" cy="3302862"/>
          </a:xfrm>
          <a:prstGeom prst="rect">
            <a:avLst/>
          </a:prstGeom>
          <a:ln>
            <a:noFill/>
          </a:ln>
          <a:effectLst>
            <a:outerShdw blurRad="292100" dist="139700" dir="2700000" algn="tl" rotWithShape="0">
              <a:srgbClr val="333333">
                <a:alpha val="65000"/>
              </a:srgbClr>
            </a:outerShdw>
          </a:effectLst>
        </p:spPr>
      </p:pic>
      <p:sp>
        <p:nvSpPr>
          <p:cNvPr id="2" name="Hộp Văn bản 1">
            <a:extLst>
              <a:ext uri="{FF2B5EF4-FFF2-40B4-BE49-F238E27FC236}">
                <a16:creationId xmlns:a16="http://schemas.microsoft.com/office/drawing/2014/main" id="{2DE92A3B-3967-42AD-909D-553CDC2DF0DD}"/>
              </a:ext>
            </a:extLst>
          </p:cNvPr>
          <p:cNvSpPr txBox="1"/>
          <p:nvPr/>
        </p:nvSpPr>
        <p:spPr>
          <a:xfrm>
            <a:off x="668866" y="1101501"/>
            <a:ext cx="9501594" cy="638380"/>
          </a:xfrm>
          <a:prstGeom prst="rect">
            <a:avLst/>
          </a:prstGeom>
          <a:noFill/>
        </p:spPr>
        <p:txBody>
          <a:bodyPr wrap="square" rtlCol="0">
            <a:spAutoFit/>
          </a:bodyPr>
          <a:lstStyle/>
          <a:p>
            <a:pPr algn="just">
              <a:lnSpc>
                <a:spcPct val="200000"/>
              </a:lnSpc>
            </a:pPr>
            <a:r>
              <a:rPr lang="en-US" sz="2100" b="1">
                <a:latin typeface="Arial (Thân)"/>
              </a:rPr>
              <a:t>Thuật toán chính được sử dụng trong lọc cộng tác dựa trên bộ nhớ</a:t>
            </a:r>
          </a:p>
        </p:txBody>
      </p:sp>
      <p:sp>
        <p:nvSpPr>
          <p:cNvPr id="3" name="Hộp Văn bản 2">
            <a:extLst>
              <a:ext uri="{FF2B5EF4-FFF2-40B4-BE49-F238E27FC236}">
                <a16:creationId xmlns:a16="http://schemas.microsoft.com/office/drawing/2014/main" id="{7C390CCC-1238-4E20-BA64-E2491E1FEDAD}"/>
              </a:ext>
            </a:extLst>
          </p:cNvPr>
          <p:cNvSpPr txBox="1"/>
          <p:nvPr/>
        </p:nvSpPr>
        <p:spPr>
          <a:xfrm>
            <a:off x="1346001" y="5648815"/>
            <a:ext cx="3948057" cy="638380"/>
          </a:xfrm>
          <a:prstGeom prst="rect">
            <a:avLst/>
          </a:prstGeom>
          <a:noFill/>
        </p:spPr>
        <p:txBody>
          <a:bodyPr wrap="square" rtlCol="0">
            <a:spAutoFit/>
          </a:bodyPr>
          <a:lstStyle/>
          <a:p>
            <a:pPr lvl="1" algn="just">
              <a:lnSpc>
                <a:spcPct val="200000"/>
              </a:lnSpc>
            </a:pPr>
            <a:r>
              <a:rPr lang="en-US" sz="2100">
                <a:solidFill>
                  <a:srgbClr val="000000"/>
                </a:solidFill>
                <a:latin typeface="Arial (Thân)"/>
              </a:rPr>
              <a:t>L</a:t>
            </a:r>
            <a:r>
              <a:rPr lang="vi-VN" sz="2100" b="0" i="0">
                <a:solidFill>
                  <a:srgbClr val="000000"/>
                </a:solidFill>
                <a:effectLst/>
                <a:latin typeface="Arial (Thân)"/>
              </a:rPr>
              <a:t>ọc dựa trên người </a:t>
            </a:r>
            <a:r>
              <a:rPr lang="en-US" sz="2100" b="0" i="0">
                <a:solidFill>
                  <a:srgbClr val="000000"/>
                </a:solidFill>
                <a:effectLst/>
                <a:latin typeface="Arial (Thân)"/>
              </a:rPr>
              <a:t>dùng</a:t>
            </a:r>
          </a:p>
        </p:txBody>
      </p:sp>
      <p:sp>
        <p:nvSpPr>
          <p:cNvPr id="5" name="Hộp Văn bản 4">
            <a:extLst>
              <a:ext uri="{FF2B5EF4-FFF2-40B4-BE49-F238E27FC236}">
                <a16:creationId xmlns:a16="http://schemas.microsoft.com/office/drawing/2014/main" id="{DE716394-61D1-41B2-A796-36EB6448FDDB}"/>
              </a:ext>
            </a:extLst>
          </p:cNvPr>
          <p:cNvSpPr txBox="1"/>
          <p:nvPr/>
        </p:nvSpPr>
        <p:spPr>
          <a:xfrm>
            <a:off x="7479502" y="5756499"/>
            <a:ext cx="3172211" cy="738664"/>
          </a:xfrm>
          <a:prstGeom prst="rect">
            <a:avLst/>
          </a:prstGeom>
          <a:noFill/>
        </p:spPr>
        <p:txBody>
          <a:bodyPr wrap="square" rtlCol="0">
            <a:spAutoFit/>
          </a:bodyPr>
          <a:lstStyle/>
          <a:p>
            <a:pPr algn="just"/>
            <a:r>
              <a:rPr lang="en-US" sz="2100">
                <a:solidFill>
                  <a:srgbClr val="000000"/>
                </a:solidFill>
                <a:latin typeface="Arial (Thân)"/>
              </a:rPr>
              <a:t>L</a:t>
            </a:r>
            <a:r>
              <a:rPr lang="en-US" sz="2100" b="0" i="0">
                <a:solidFill>
                  <a:srgbClr val="000000"/>
                </a:solidFill>
                <a:effectLst/>
                <a:latin typeface="Arial (Thân)"/>
              </a:rPr>
              <a:t>ọc dựa trên sản phẩm</a:t>
            </a:r>
            <a:endParaRPr lang="en-US" sz="2100">
              <a:latin typeface="Arial (Thân)"/>
            </a:endParaRPr>
          </a:p>
          <a:p>
            <a:pPr algn="just"/>
            <a:endParaRPr lang="en-US" sz="2100"/>
          </a:p>
        </p:txBody>
      </p:sp>
      <p:pic>
        <p:nvPicPr>
          <p:cNvPr id="8" name="Hình ảnh 7">
            <a:extLst>
              <a:ext uri="{FF2B5EF4-FFF2-40B4-BE49-F238E27FC236}">
                <a16:creationId xmlns:a16="http://schemas.microsoft.com/office/drawing/2014/main" id="{DA567D99-CC72-4E8D-8DF9-BABB614D789A}"/>
              </a:ext>
            </a:extLst>
          </p:cNvPr>
          <p:cNvPicPr>
            <a:picLocks noChangeAspect="1"/>
          </p:cNvPicPr>
          <p:nvPr/>
        </p:nvPicPr>
        <p:blipFill rotWithShape="1">
          <a:blip r:embed="rId3">
            <a:extLst>
              <a:ext uri="{28A0092B-C50C-407E-A947-70E740481C1C}">
                <a14:useLocalDpi xmlns:a14="http://schemas.microsoft.com/office/drawing/2010/main" val="0"/>
              </a:ext>
            </a:extLst>
          </a:blip>
          <a:srcRect l="45804" t="10206" r="3404"/>
          <a:stretch/>
        </p:blipFill>
        <p:spPr>
          <a:xfrm>
            <a:off x="7285865" y="2042918"/>
            <a:ext cx="3172210" cy="33028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6091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00"/>
                                        <p:tgtEl>
                                          <p:spTgt spid="8"/>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down)">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êu đề 1">
            <a:extLst>
              <a:ext uri="{FF2B5EF4-FFF2-40B4-BE49-F238E27FC236}">
                <a16:creationId xmlns:a16="http://schemas.microsoft.com/office/drawing/2014/main" id="{DAD5A2EA-B142-4A3F-BE1D-584BEB462685}"/>
              </a:ext>
            </a:extLst>
          </p:cNvPr>
          <p:cNvSpPr>
            <a:spLocks noGrp="1"/>
          </p:cNvSpPr>
          <p:nvPr>
            <p:ph type="title"/>
          </p:nvPr>
        </p:nvSpPr>
        <p:spPr>
          <a:xfrm>
            <a:off x="668866" y="0"/>
            <a:ext cx="10701867" cy="1325563"/>
          </a:xfrm>
        </p:spPr>
        <p:txBody>
          <a:bodyPr vert="horz" lIns="91440" tIns="45720" rIns="91440" bIns="45720" rtlCol="0" anchor="ctr">
            <a:normAutofit/>
          </a:bodyPr>
          <a:lstStyle/>
          <a:p>
            <a:pPr marL="857250" indent="-857250">
              <a:buFont typeface="+mj-lt"/>
              <a:buAutoNum type="romanUcPeriod" startAt="2"/>
            </a:pPr>
            <a:r>
              <a:rPr lang="en-US"/>
              <a:t>CÁC PHƯƠNG PHÁP PHỔ BIẾN</a:t>
            </a:r>
            <a:br>
              <a:rPr lang="en-US"/>
            </a:br>
            <a:endParaRPr lang="en-US"/>
          </a:p>
        </p:txBody>
      </p:sp>
      <p:sp>
        <p:nvSpPr>
          <p:cNvPr id="2" name="Hộp Văn bản 1">
            <a:extLst>
              <a:ext uri="{FF2B5EF4-FFF2-40B4-BE49-F238E27FC236}">
                <a16:creationId xmlns:a16="http://schemas.microsoft.com/office/drawing/2014/main" id="{965D47FC-B104-447B-A848-4676E36BE4FB}"/>
              </a:ext>
            </a:extLst>
          </p:cNvPr>
          <p:cNvSpPr txBox="1"/>
          <p:nvPr/>
        </p:nvSpPr>
        <p:spPr>
          <a:xfrm>
            <a:off x="550532" y="1325563"/>
            <a:ext cx="11358183" cy="1754326"/>
          </a:xfrm>
          <a:prstGeom prst="rect">
            <a:avLst/>
          </a:prstGeom>
          <a:noFill/>
        </p:spPr>
        <p:txBody>
          <a:bodyPr wrap="square" rtlCol="0">
            <a:spAutoFit/>
          </a:bodyPr>
          <a:lstStyle/>
          <a:p>
            <a:pPr algn="just"/>
            <a:r>
              <a:rPr lang="en-US" b="1">
                <a:latin typeface="Arial (Thân)"/>
              </a:rPr>
              <a:t>Phương pháp phân tích ma trận thành nhân tử (Matrix Factorization)</a:t>
            </a:r>
          </a:p>
          <a:p>
            <a:pPr algn="just"/>
            <a:endParaRPr lang="en-US">
              <a:latin typeface="Arial (Thân)"/>
            </a:endParaRPr>
          </a:p>
          <a:p>
            <a:pPr marL="742950" lvl="1" indent="-285750" algn="just">
              <a:buFont typeface="Arial" panose="020B0604020202020204" pitchFamily="34" charset="0"/>
              <a:buChar char="•"/>
            </a:pPr>
            <a:r>
              <a:rPr lang="en-US">
                <a:latin typeface="Arial (Thân)"/>
              </a:rPr>
              <a:t>Kỹ thuật giảm chiều (Dimensionality Reduction) được sử dụng để tìm được thị hiếu của người dùng</a:t>
            </a:r>
          </a:p>
          <a:p>
            <a:pPr marL="742950" lvl="1" indent="-285750" algn="just">
              <a:buFont typeface="Arial" panose="020B0604020202020204" pitchFamily="34" charset="0"/>
              <a:buChar char="•"/>
            </a:pPr>
            <a:endParaRPr lang="en-US">
              <a:latin typeface="Arial (Thân)"/>
            </a:endParaRPr>
          </a:p>
          <a:p>
            <a:pPr marL="742950" lvl="1" indent="-285750" algn="just">
              <a:buFont typeface="Arial" panose="020B0604020202020204" pitchFamily="34" charset="0"/>
              <a:buChar char="•"/>
            </a:pPr>
            <a:r>
              <a:rPr lang="en-US">
                <a:latin typeface="Arial (Thân)"/>
              </a:rPr>
              <a:t>Mục tiêu của phương pháp là để tìm sở thích tiềm ẩn của người dùng và thuộc tính của sản phẩm</a:t>
            </a:r>
          </a:p>
          <a:p>
            <a:pPr algn="just"/>
            <a:endParaRPr lang="en-US">
              <a:latin typeface="Arial (Thân)"/>
            </a:endParaRPr>
          </a:p>
        </p:txBody>
      </p:sp>
      <p:pic>
        <p:nvPicPr>
          <p:cNvPr id="8" name="Hình ảnh 7">
            <a:extLst>
              <a:ext uri="{FF2B5EF4-FFF2-40B4-BE49-F238E27FC236}">
                <a16:creationId xmlns:a16="http://schemas.microsoft.com/office/drawing/2014/main" id="{5FA3AE56-2439-4F28-A419-B6BF869411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6540" y="3163250"/>
            <a:ext cx="7872879" cy="3003226"/>
          </a:xfrm>
          <a:prstGeom prst="rect">
            <a:avLst/>
          </a:prstGeom>
        </p:spPr>
      </p:pic>
    </p:spTree>
    <p:extLst>
      <p:ext uri="{BB962C8B-B14F-4D97-AF65-F5344CB8AC3E}">
        <p14:creationId xmlns:p14="http://schemas.microsoft.com/office/powerpoint/2010/main" val="4083539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9ABCF370-CCF4-416A-9962-4D7944B0E816}"/>
              </a:ext>
            </a:extLst>
          </p:cNvPr>
          <p:cNvSpPr>
            <a:spLocks noGrp="1"/>
          </p:cNvSpPr>
          <p:nvPr>
            <p:ph idx="1"/>
          </p:nvPr>
        </p:nvSpPr>
        <p:spPr>
          <a:xfrm>
            <a:off x="668865" y="1150154"/>
            <a:ext cx="10701867" cy="1571531"/>
          </a:xfrm>
        </p:spPr>
        <p:txBody>
          <a:bodyPr/>
          <a:lstStyle/>
          <a:p>
            <a:pPr>
              <a:lnSpc>
                <a:spcPct val="150000"/>
              </a:lnSpc>
            </a:pPr>
            <a:r>
              <a:rPr lang="en-US">
                <a:solidFill>
                  <a:schemeClr val="tx1"/>
                </a:solidFill>
                <a:latin typeface="Arial (Thân)"/>
              </a:rPr>
              <a:t>Mô hình SVD (Singular value decomposition)</a:t>
            </a:r>
          </a:p>
          <a:p>
            <a:pPr lvl="1">
              <a:lnSpc>
                <a:spcPct val="150000"/>
              </a:lnSpc>
            </a:pPr>
            <a:r>
              <a:rPr lang="en-US">
                <a:solidFill>
                  <a:schemeClr val="tx1"/>
                </a:solidFill>
                <a:latin typeface="Arial (Thân)"/>
              </a:rPr>
              <a:t>Là mô hình phân rã các giá trị đơn lẻ</a:t>
            </a:r>
          </a:p>
          <a:p>
            <a:pPr lvl="1">
              <a:lnSpc>
                <a:spcPct val="150000"/>
              </a:lnSpc>
            </a:pPr>
            <a:r>
              <a:rPr lang="en-US">
                <a:solidFill>
                  <a:schemeClr val="tx1"/>
                </a:solidFill>
                <a:latin typeface="Arial (Thân)"/>
              </a:rPr>
              <a:t>Phân tích ma trận A ban đầu thành ma trận có hạng thấp hơn</a:t>
            </a:r>
          </a:p>
        </p:txBody>
      </p:sp>
      <p:pic>
        <p:nvPicPr>
          <p:cNvPr id="6" name="Chỗ dành sẵn cho Nội dung 4">
            <a:extLst>
              <a:ext uri="{FF2B5EF4-FFF2-40B4-BE49-F238E27FC236}">
                <a16:creationId xmlns:a16="http://schemas.microsoft.com/office/drawing/2014/main" id="{0CB87D4F-D776-412C-8BDD-DD1EE5DBB1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159" y="3047908"/>
            <a:ext cx="6123278" cy="3421620"/>
          </a:xfrm>
          <a:prstGeom prst="rect">
            <a:avLst/>
          </a:prstGeom>
        </p:spPr>
      </p:pic>
      <p:sp>
        <p:nvSpPr>
          <p:cNvPr id="4" name="Tiêu đề 1">
            <a:extLst>
              <a:ext uri="{FF2B5EF4-FFF2-40B4-BE49-F238E27FC236}">
                <a16:creationId xmlns:a16="http://schemas.microsoft.com/office/drawing/2014/main" id="{1150A91A-7D2F-4EFA-9782-2DE8ABB95543}"/>
              </a:ext>
            </a:extLst>
          </p:cNvPr>
          <p:cNvSpPr>
            <a:spLocks noGrp="1"/>
          </p:cNvSpPr>
          <p:nvPr>
            <p:ph type="title"/>
          </p:nvPr>
        </p:nvSpPr>
        <p:spPr>
          <a:xfrm>
            <a:off x="668866" y="0"/>
            <a:ext cx="10701867" cy="1325563"/>
          </a:xfrm>
        </p:spPr>
        <p:txBody>
          <a:bodyPr vert="horz" lIns="91440" tIns="45720" rIns="91440" bIns="45720" rtlCol="0" anchor="ctr">
            <a:normAutofit/>
          </a:bodyPr>
          <a:lstStyle/>
          <a:p>
            <a:pPr marL="857250" indent="-857250">
              <a:buFont typeface="+mj-lt"/>
              <a:buAutoNum type="romanUcPeriod" startAt="2"/>
            </a:pPr>
            <a:r>
              <a:rPr lang="en-US"/>
              <a:t>CÁC PHƯƠNG PHÁP PHỔ BIẾN</a:t>
            </a:r>
            <a:br>
              <a:rPr lang="en-US"/>
            </a:br>
            <a:endParaRPr lang="en-US"/>
          </a:p>
        </p:txBody>
      </p:sp>
    </p:spTree>
    <p:extLst>
      <p:ext uri="{BB962C8B-B14F-4D97-AF65-F5344CB8AC3E}">
        <p14:creationId xmlns:p14="http://schemas.microsoft.com/office/powerpoint/2010/main" val="2613345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down)">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hỗ dành sẵn cho Nội dung 4">
            <a:extLst>
              <a:ext uri="{FF2B5EF4-FFF2-40B4-BE49-F238E27FC236}">
                <a16:creationId xmlns:a16="http://schemas.microsoft.com/office/drawing/2014/main" id="{22F6317E-F55D-4BE4-B3AD-7EEB214755E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38264" y="2522396"/>
            <a:ext cx="4839335" cy="2967068"/>
          </a:xfrm>
        </p:spPr>
      </p:pic>
      <p:sp>
        <p:nvSpPr>
          <p:cNvPr id="7" name="Tiêu đề 1">
            <a:extLst>
              <a:ext uri="{FF2B5EF4-FFF2-40B4-BE49-F238E27FC236}">
                <a16:creationId xmlns:a16="http://schemas.microsoft.com/office/drawing/2014/main" id="{C55AF1B5-36BA-4ED7-AAA9-0C6A690D9C7A}"/>
              </a:ext>
            </a:extLst>
          </p:cNvPr>
          <p:cNvSpPr>
            <a:spLocks noGrp="1"/>
          </p:cNvSpPr>
          <p:nvPr>
            <p:ph type="title"/>
          </p:nvPr>
        </p:nvSpPr>
        <p:spPr>
          <a:xfrm>
            <a:off x="668866" y="0"/>
            <a:ext cx="10701867" cy="1325563"/>
          </a:xfrm>
        </p:spPr>
        <p:txBody>
          <a:bodyPr vert="horz" lIns="91440" tIns="45720" rIns="91440" bIns="45720" rtlCol="0" anchor="ctr">
            <a:normAutofit/>
          </a:bodyPr>
          <a:lstStyle/>
          <a:p>
            <a:pPr marL="857250" indent="-857250">
              <a:buFont typeface="+mj-lt"/>
              <a:buAutoNum type="romanUcPeriod" startAt="2"/>
            </a:pPr>
            <a:r>
              <a:rPr lang="en-US"/>
              <a:t>CÁC PHƯƠNG PHÁP PHỔ BIẾN</a:t>
            </a:r>
            <a:br>
              <a:rPr lang="en-US"/>
            </a:br>
            <a:endParaRPr lang="en-US"/>
          </a:p>
        </p:txBody>
      </p:sp>
      <p:sp>
        <p:nvSpPr>
          <p:cNvPr id="2" name="Hộp Văn bản 1">
            <a:extLst>
              <a:ext uri="{FF2B5EF4-FFF2-40B4-BE49-F238E27FC236}">
                <a16:creationId xmlns:a16="http://schemas.microsoft.com/office/drawing/2014/main" id="{51E1559F-D17F-4CF7-B48F-73A80BF6E163}"/>
              </a:ext>
            </a:extLst>
          </p:cNvPr>
          <p:cNvSpPr txBox="1"/>
          <p:nvPr/>
        </p:nvSpPr>
        <p:spPr>
          <a:xfrm>
            <a:off x="668866" y="1570689"/>
            <a:ext cx="7064755" cy="577850"/>
          </a:xfrm>
          <a:prstGeom prst="rect">
            <a:avLst/>
          </a:prstGeom>
          <a:noFill/>
        </p:spPr>
        <p:txBody>
          <a:bodyPr wrap="none" rtlCol="0">
            <a:spAutoFit/>
          </a:bodyPr>
          <a:lstStyle/>
          <a:p>
            <a:pPr>
              <a:lnSpc>
                <a:spcPct val="150000"/>
              </a:lnSpc>
            </a:pPr>
            <a:r>
              <a:rPr lang="en-US" sz="2400" b="1">
                <a:latin typeface="Arial (Thân)"/>
              </a:rPr>
              <a:t>Phương pháp sử dụng học sâu (deep learning)</a:t>
            </a:r>
          </a:p>
        </p:txBody>
      </p:sp>
      <p:sp>
        <p:nvSpPr>
          <p:cNvPr id="3" name="Hộp Văn bản 2">
            <a:extLst>
              <a:ext uri="{FF2B5EF4-FFF2-40B4-BE49-F238E27FC236}">
                <a16:creationId xmlns:a16="http://schemas.microsoft.com/office/drawing/2014/main" id="{BEAD35DF-A292-497E-91A0-9A28B28C962B}"/>
              </a:ext>
            </a:extLst>
          </p:cNvPr>
          <p:cNvSpPr txBox="1"/>
          <p:nvPr/>
        </p:nvSpPr>
        <p:spPr>
          <a:xfrm>
            <a:off x="914401" y="2705276"/>
            <a:ext cx="4625788" cy="1676741"/>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t>Phân tích thành ma trận tiềm ẩn</a:t>
            </a:r>
          </a:p>
          <a:p>
            <a:pPr marL="285750" indent="-285750">
              <a:lnSpc>
                <a:spcPct val="200000"/>
              </a:lnSpc>
              <a:buFont typeface="Arial" panose="020B0604020202020204" pitchFamily="34" charset="0"/>
              <a:buChar char="•"/>
            </a:pPr>
            <a:r>
              <a:rPr lang="en-US"/>
              <a:t>Sử dụng embeddings để tạo ra đặc trưng</a:t>
            </a:r>
          </a:p>
          <a:p>
            <a:pPr marL="285750" indent="-285750">
              <a:lnSpc>
                <a:spcPct val="200000"/>
              </a:lnSpc>
              <a:buFont typeface="Arial" panose="020B0604020202020204" pitchFamily="34" charset="0"/>
              <a:buChar char="•"/>
            </a:pPr>
            <a:r>
              <a:rPr lang="en-US"/>
              <a:t>Sử dụng tích vô hướng để tính toán dữ liệu</a:t>
            </a:r>
          </a:p>
        </p:txBody>
      </p:sp>
    </p:spTree>
    <p:extLst>
      <p:ext uri="{BB962C8B-B14F-4D97-AF65-F5344CB8AC3E}">
        <p14:creationId xmlns:p14="http://schemas.microsoft.com/office/powerpoint/2010/main" val="3925329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hỗ dành sẵn cho Nội dung 5">
            <a:extLst>
              <a:ext uri="{FF2B5EF4-FFF2-40B4-BE49-F238E27FC236}">
                <a16:creationId xmlns:a16="http://schemas.microsoft.com/office/drawing/2014/main" id="{2397C81B-C091-4D69-BC86-1C701880AFB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44535" y="2749423"/>
            <a:ext cx="5947465" cy="2953004"/>
          </a:xfrm>
        </p:spPr>
      </p:pic>
      <p:sp>
        <p:nvSpPr>
          <p:cNvPr id="4" name="Tiêu đề 1">
            <a:extLst>
              <a:ext uri="{FF2B5EF4-FFF2-40B4-BE49-F238E27FC236}">
                <a16:creationId xmlns:a16="http://schemas.microsoft.com/office/drawing/2014/main" id="{3C086D78-7796-4FF4-B4A1-3EE23C51A3BB}"/>
              </a:ext>
            </a:extLst>
          </p:cNvPr>
          <p:cNvSpPr>
            <a:spLocks noGrp="1"/>
          </p:cNvSpPr>
          <p:nvPr>
            <p:ph type="title"/>
          </p:nvPr>
        </p:nvSpPr>
        <p:spPr>
          <a:xfrm>
            <a:off x="668866" y="0"/>
            <a:ext cx="10701867" cy="1325563"/>
          </a:xfrm>
        </p:spPr>
        <p:txBody>
          <a:bodyPr vert="horz" lIns="91440" tIns="45720" rIns="91440" bIns="45720" rtlCol="0" anchor="ctr">
            <a:normAutofit/>
          </a:bodyPr>
          <a:lstStyle/>
          <a:p>
            <a:pPr marL="857250" indent="-857250">
              <a:buFont typeface="+mj-lt"/>
              <a:buAutoNum type="romanUcPeriod" startAt="2"/>
            </a:pPr>
            <a:r>
              <a:rPr lang="en-US"/>
              <a:t>CÁC PHƯƠNG PHÁP PHỔ BIẾN</a:t>
            </a:r>
            <a:br>
              <a:rPr lang="en-US"/>
            </a:br>
            <a:endParaRPr lang="en-US"/>
          </a:p>
        </p:txBody>
      </p:sp>
      <p:pic>
        <p:nvPicPr>
          <p:cNvPr id="8" name="Hình ảnh 7">
            <a:extLst>
              <a:ext uri="{FF2B5EF4-FFF2-40B4-BE49-F238E27FC236}">
                <a16:creationId xmlns:a16="http://schemas.microsoft.com/office/drawing/2014/main" id="{E255C3B5-F527-477E-864C-2CFB5CED1A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355" y="3383853"/>
            <a:ext cx="5572087" cy="1847958"/>
          </a:xfrm>
          <a:prstGeom prst="rect">
            <a:avLst/>
          </a:prstGeom>
        </p:spPr>
      </p:pic>
      <p:sp>
        <p:nvSpPr>
          <p:cNvPr id="3" name="Hộp Văn bản 2">
            <a:extLst>
              <a:ext uri="{FF2B5EF4-FFF2-40B4-BE49-F238E27FC236}">
                <a16:creationId xmlns:a16="http://schemas.microsoft.com/office/drawing/2014/main" id="{11F90711-B1A8-4082-A30C-EF6FBB400EFC}"/>
              </a:ext>
            </a:extLst>
          </p:cNvPr>
          <p:cNvSpPr txBox="1"/>
          <p:nvPr/>
        </p:nvSpPr>
        <p:spPr>
          <a:xfrm>
            <a:off x="668866" y="1155573"/>
            <a:ext cx="10701867" cy="1832938"/>
          </a:xfrm>
          <a:prstGeom prst="rect">
            <a:avLst/>
          </a:prstGeom>
          <a:noFill/>
        </p:spPr>
        <p:txBody>
          <a:bodyPr wrap="square" rtlCol="0">
            <a:spAutoFit/>
          </a:bodyPr>
          <a:lstStyle/>
          <a:p>
            <a:pPr>
              <a:lnSpc>
                <a:spcPct val="150000"/>
              </a:lnSpc>
            </a:pPr>
            <a:r>
              <a:rPr lang="en-US" sz="2100" b="1">
                <a:latin typeface="Arial (Thân)"/>
              </a:rPr>
              <a:t>Embeddings</a:t>
            </a:r>
          </a:p>
          <a:p>
            <a:pPr marL="742950" lvl="1" indent="-285750">
              <a:lnSpc>
                <a:spcPct val="150000"/>
              </a:lnSpc>
              <a:buFont typeface="Arial" panose="020B0604020202020204" pitchFamily="34" charset="0"/>
              <a:buChar char="•"/>
            </a:pPr>
            <a:r>
              <a:rPr lang="en-US">
                <a:latin typeface="Arial (Thân)"/>
              </a:rPr>
              <a:t>Embeding </a:t>
            </a:r>
            <a:r>
              <a:rPr lang="vi-VN">
                <a:latin typeface="Arial (Thân)"/>
              </a:rPr>
              <a:t>vào một không gian giúp biểu diễn</a:t>
            </a:r>
            <a:r>
              <a:rPr lang="en-US">
                <a:latin typeface="Arial (Thân)"/>
              </a:rPr>
              <a:t> </a:t>
            </a:r>
            <a:r>
              <a:rPr lang="vi-VN">
                <a:latin typeface="Arial (Thân)"/>
              </a:rPr>
              <a:t>thông tin của </a:t>
            </a:r>
            <a:r>
              <a:rPr lang="en-US">
                <a:latin typeface="Arial (Thân)"/>
              </a:rPr>
              <a:t>sản phẩm</a:t>
            </a:r>
            <a:r>
              <a:rPr lang="vi-VN">
                <a:latin typeface="Arial (Thân)"/>
              </a:rPr>
              <a:t> để tối ưu hoá cho mô hình</a:t>
            </a:r>
            <a:endParaRPr lang="en-US">
              <a:latin typeface="Arial (Thân)"/>
            </a:endParaRPr>
          </a:p>
          <a:p>
            <a:pPr marL="742950" lvl="1" indent="-285750">
              <a:lnSpc>
                <a:spcPct val="150000"/>
              </a:lnSpc>
              <a:buFont typeface="Arial" panose="020B0604020202020204" pitchFamily="34" charset="0"/>
              <a:buChar char="•"/>
            </a:pPr>
            <a:r>
              <a:rPr lang="vi-VN">
                <a:latin typeface="Arial (Thân)"/>
              </a:rPr>
              <a:t>Khoảng cách</a:t>
            </a:r>
            <a:r>
              <a:rPr lang="en-US">
                <a:latin typeface="Arial (Thân)"/>
              </a:rPr>
              <a:t> sản phẩm</a:t>
            </a:r>
            <a:r>
              <a:rPr lang="vi-VN">
                <a:latin typeface="Arial (Thân)"/>
              </a:rPr>
              <a:t> sẽ tìm được sự tương đồng giữa nhiều người</a:t>
            </a:r>
            <a:r>
              <a:rPr lang="en-US">
                <a:latin typeface="Arial (Thân)"/>
              </a:rPr>
              <a:t> </a:t>
            </a:r>
            <a:r>
              <a:rPr lang="vi-VN">
                <a:latin typeface="Arial (Thân)"/>
              </a:rPr>
              <a:t>dùng. </a:t>
            </a:r>
            <a:br>
              <a:rPr lang="vi-VN" sz="2400">
                <a:latin typeface="Arial (Thân)"/>
              </a:rPr>
            </a:br>
            <a:endParaRPr lang="en-US" sz="2100" b="1">
              <a:latin typeface="Arial (Thân)"/>
            </a:endParaRPr>
          </a:p>
        </p:txBody>
      </p:sp>
      <p:sp>
        <p:nvSpPr>
          <p:cNvPr id="7" name="Hộp Văn bản 6">
            <a:extLst>
              <a:ext uri="{FF2B5EF4-FFF2-40B4-BE49-F238E27FC236}">
                <a16:creationId xmlns:a16="http://schemas.microsoft.com/office/drawing/2014/main" id="{E31EA7F2-78D6-49B7-A4D4-742098009A53}"/>
              </a:ext>
            </a:extLst>
          </p:cNvPr>
          <p:cNvSpPr txBox="1"/>
          <p:nvPr/>
        </p:nvSpPr>
        <p:spPr>
          <a:xfrm>
            <a:off x="1931927" y="6022496"/>
            <a:ext cx="2159566" cy="369332"/>
          </a:xfrm>
          <a:prstGeom prst="rect">
            <a:avLst/>
          </a:prstGeom>
          <a:noFill/>
        </p:spPr>
        <p:txBody>
          <a:bodyPr wrap="none" rtlCol="0">
            <a:spAutoFit/>
          </a:bodyPr>
          <a:lstStyle/>
          <a:p>
            <a:r>
              <a:rPr lang="en-US">
                <a:latin typeface="Arial (Thân)"/>
              </a:rPr>
              <a:t>Embedding 1 chiều</a:t>
            </a:r>
          </a:p>
        </p:txBody>
      </p:sp>
      <p:sp>
        <p:nvSpPr>
          <p:cNvPr id="9" name="Hộp Văn bản 8">
            <a:extLst>
              <a:ext uri="{FF2B5EF4-FFF2-40B4-BE49-F238E27FC236}">
                <a16:creationId xmlns:a16="http://schemas.microsoft.com/office/drawing/2014/main" id="{DC08A7C7-1E0A-468F-A50F-12D25D3A0803}"/>
              </a:ext>
            </a:extLst>
          </p:cNvPr>
          <p:cNvSpPr txBox="1"/>
          <p:nvPr/>
        </p:nvSpPr>
        <p:spPr>
          <a:xfrm>
            <a:off x="8138484" y="6020710"/>
            <a:ext cx="2159566" cy="369332"/>
          </a:xfrm>
          <a:prstGeom prst="rect">
            <a:avLst/>
          </a:prstGeom>
          <a:noFill/>
        </p:spPr>
        <p:txBody>
          <a:bodyPr wrap="none" rtlCol="0">
            <a:spAutoFit/>
          </a:bodyPr>
          <a:lstStyle/>
          <a:p>
            <a:r>
              <a:rPr lang="en-US">
                <a:latin typeface="Arial (Thân)"/>
              </a:rPr>
              <a:t>Embedding 2 chiều</a:t>
            </a:r>
          </a:p>
        </p:txBody>
      </p:sp>
    </p:spTree>
    <p:extLst>
      <p:ext uri="{BB962C8B-B14F-4D97-AF65-F5344CB8AC3E}">
        <p14:creationId xmlns:p14="http://schemas.microsoft.com/office/powerpoint/2010/main" val="981014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down)">
                                      <p:cBhvr>
                                        <p:cTn id="21" dur="500"/>
                                        <p:tgtEl>
                                          <p:spTgt spid="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êu đề 1">
            <a:extLst>
              <a:ext uri="{FF2B5EF4-FFF2-40B4-BE49-F238E27FC236}">
                <a16:creationId xmlns:a16="http://schemas.microsoft.com/office/drawing/2014/main" id="{1243735A-BDB1-4BA3-ACDC-FD6E8C2D5ECE}"/>
              </a:ext>
            </a:extLst>
          </p:cNvPr>
          <p:cNvSpPr>
            <a:spLocks noGrp="1"/>
          </p:cNvSpPr>
          <p:nvPr>
            <p:ph type="title"/>
          </p:nvPr>
        </p:nvSpPr>
        <p:spPr>
          <a:xfrm>
            <a:off x="668866" y="0"/>
            <a:ext cx="10701867" cy="1325563"/>
          </a:xfrm>
        </p:spPr>
        <p:txBody>
          <a:bodyPr vert="horz" lIns="91440" tIns="45720" rIns="91440" bIns="45720" rtlCol="0" anchor="ctr">
            <a:normAutofit/>
          </a:bodyPr>
          <a:lstStyle/>
          <a:p>
            <a:pPr marL="857250" indent="-857250">
              <a:buFont typeface="+mj-lt"/>
              <a:buAutoNum type="romanUcPeriod" startAt="3"/>
            </a:pPr>
            <a:r>
              <a:rPr lang="en-US"/>
              <a:t>XÂY DỰNG VÀ SO SÁNH</a:t>
            </a:r>
            <a:br>
              <a:rPr lang="en-US"/>
            </a:br>
            <a:endParaRPr lang="en-US"/>
          </a:p>
        </p:txBody>
      </p:sp>
      <p:pic>
        <p:nvPicPr>
          <p:cNvPr id="17" name="Hình ảnh 16" descr="Ảnh có chứa văn bản, thiết bị điện tử&#10;&#10;Mô tả được tạo tự động">
            <a:extLst>
              <a:ext uri="{FF2B5EF4-FFF2-40B4-BE49-F238E27FC236}">
                <a16:creationId xmlns:a16="http://schemas.microsoft.com/office/drawing/2014/main" id="{32296935-7D52-4497-B061-255E05380F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375" y="1725370"/>
            <a:ext cx="9239250" cy="4095750"/>
          </a:xfrm>
          <a:prstGeom prst="rect">
            <a:avLst/>
          </a:prstGeom>
        </p:spPr>
      </p:pic>
    </p:spTree>
    <p:extLst>
      <p:ext uri="{BB962C8B-B14F-4D97-AF65-F5344CB8AC3E}">
        <p14:creationId xmlns:p14="http://schemas.microsoft.com/office/powerpoint/2010/main" val="967250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F87C92D2-00D7-4CF5-9C6C-D4DBD8481E88}"/>
              </a:ext>
            </a:extLst>
          </p:cNvPr>
          <p:cNvSpPr>
            <a:spLocks noGrp="1"/>
          </p:cNvSpPr>
          <p:nvPr>
            <p:ph type="title"/>
          </p:nvPr>
        </p:nvSpPr>
        <p:spPr>
          <a:xfrm>
            <a:off x="668866" y="0"/>
            <a:ext cx="10701867" cy="1325563"/>
          </a:xfrm>
        </p:spPr>
        <p:txBody>
          <a:bodyPr vert="horz" lIns="91440" tIns="45720" rIns="91440" bIns="45720" rtlCol="0" anchor="ctr">
            <a:normAutofit/>
          </a:bodyPr>
          <a:lstStyle/>
          <a:p>
            <a:pPr marL="857250" indent="-857250">
              <a:buFont typeface="+mj-lt"/>
              <a:buAutoNum type="romanUcPeriod" startAt="3"/>
            </a:pPr>
            <a:r>
              <a:rPr lang="en-US"/>
              <a:t>XÂY DỰNG VÀ SO SÁNH</a:t>
            </a:r>
            <a:br>
              <a:rPr lang="en-US"/>
            </a:br>
            <a:endParaRPr lang="en-US"/>
          </a:p>
        </p:txBody>
      </p:sp>
      <p:sp>
        <p:nvSpPr>
          <p:cNvPr id="5" name="Hộp Văn bản 4">
            <a:extLst>
              <a:ext uri="{FF2B5EF4-FFF2-40B4-BE49-F238E27FC236}">
                <a16:creationId xmlns:a16="http://schemas.microsoft.com/office/drawing/2014/main" id="{F0C17508-1E68-41B1-9237-A67B0D79D586}"/>
              </a:ext>
            </a:extLst>
          </p:cNvPr>
          <p:cNvSpPr txBox="1"/>
          <p:nvPr/>
        </p:nvSpPr>
        <p:spPr>
          <a:xfrm>
            <a:off x="561290" y="1251453"/>
            <a:ext cx="5837717" cy="477054"/>
          </a:xfrm>
          <a:prstGeom prst="rect">
            <a:avLst/>
          </a:prstGeom>
          <a:noFill/>
        </p:spPr>
        <p:txBody>
          <a:bodyPr wrap="square" rtlCol="0">
            <a:spAutoFit/>
          </a:bodyPr>
          <a:lstStyle/>
          <a:p>
            <a:r>
              <a:rPr lang="en-US" sz="2500" b="1">
                <a:latin typeface="Arial (Thân)"/>
              </a:rPr>
              <a:t>Bộ dữ liệu được sử dụng</a:t>
            </a:r>
          </a:p>
        </p:txBody>
      </p:sp>
      <p:pic>
        <p:nvPicPr>
          <p:cNvPr id="7" name="Hình ảnh 6" descr="Ảnh có chứa bàn&#10;&#10;Mô tả được tạo tự động">
            <a:extLst>
              <a:ext uri="{FF2B5EF4-FFF2-40B4-BE49-F238E27FC236}">
                <a16:creationId xmlns:a16="http://schemas.microsoft.com/office/drawing/2014/main" id="{C3EDB7E1-9B03-45B1-8E06-2DCA2A6768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283" y="1728507"/>
            <a:ext cx="5837717" cy="4562475"/>
          </a:xfrm>
          <a:prstGeom prst="rect">
            <a:avLst/>
          </a:prstGeom>
        </p:spPr>
      </p:pic>
      <p:sp>
        <p:nvSpPr>
          <p:cNvPr id="8" name="Hộp Văn bản 7">
            <a:extLst>
              <a:ext uri="{FF2B5EF4-FFF2-40B4-BE49-F238E27FC236}">
                <a16:creationId xmlns:a16="http://schemas.microsoft.com/office/drawing/2014/main" id="{A636998F-9975-49FF-A0E1-4BB3D362359C}"/>
              </a:ext>
            </a:extLst>
          </p:cNvPr>
          <p:cNvSpPr txBox="1"/>
          <p:nvPr/>
        </p:nvSpPr>
        <p:spPr>
          <a:xfrm>
            <a:off x="6096000" y="2192431"/>
            <a:ext cx="6006353" cy="3728649"/>
          </a:xfrm>
          <a:prstGeom prst="rect">
            <a:avLst/>
          </a:prstGeom>
          <a:noFill/>
        </p:spPr>
        <p:txBody>
          <a:bodyPr wrap="square" rtlCol="0">
            <a:spAutoFit/>
          </a:bodyPr>
          <a:lstStyle/>
          <a:p>
            <a:pPr algn="just">
              <a:lnSpc>
                <a:spcPct val="150000"/>
              </a:lnSpc>
            </a:pPr>
            <a:r>
              <a:rPr lang="en-US" sz="2000">
                <a:latin typeface="Arial (Thân)"/>
              </a:rPr>
              <a:t>Bộ dữ liệu được sử dụng là Movielens 1M chứa hơn 1 triệu đánh giá của hơn 6000 người dùng cho gần 4000 phim.</a:t>
            </a:r>
          </a:p>
          <a:p>
            <a:pPr algn="just">
              <a:lnSpc>
                <a:spcPct val="150000"/>
              </a:lnSpc>
            </a:pPr>
            <a:r>
              <a:rPr lang="en-US" sz="2000">
                <a:latin typeface="Arial (Thân)"/>
              </a:rPr>
              <a:t>Gồm có 3 file:</a:t>
            </a:r>
          </a:p>
          <a:p>
            <a:pPr marL="742950" lvl="1" indent="-285750" algn="just">
              <a:lnSpc>
                <a:spcPct val="150000"/>
              </a:lnSpc>
              <a:buFont typeface="Arial" panose="020B0604020202020204" pitchFamily="34" charset="0"/>
              <a:buChar char="•"/>
            </a:pPr>
            <a:r>
              <a:rPr lang="en-US" sz="2000">
                <a:latin typeface="Arial (Thân)"/>
              </a:rPr>
              <a:t>user.csv</a:t>
            </a:r>
          </a:p>
          <a:p>
            <a:pPr marL="742950" lvl="1" indent="-285750" algn="just">
              <a:lnSpc>
                <a:spcPct val="150000"/>
              </a:lnSpc>
              <a:buFont typeface="Arial" panose="020B0604020202020204" pitchFamily="34" charset="0"/>
              <a:buChar char="•"/>
            </a:pPr>
            <a:r>
              <a:rPr lang="en-US" sz="2000">
                <a:latin typeface="Arial (Thân)"/>
              </a:rPr>
              <a:t>movies.csv</a:t>
            </a:r>
          </a:p>
          <a:p>
            <a:pPr marL="742950" lvl="1" indent="-285750" algn="just">
              <a:lnSpc>
                <a:spcPct val="150000"/>
              </a:lnSpc>
              <a:buFont typeface="Arial" panose="020B0604020202020204" pitchFamily="34" charset="0"/>
              <a:buChar char="•"/>
            </a:pPr>
            <a:r>
              <a:rPr lang="en-US" sz="2000">
                <a:latin typeface="Arial (Thân)"/>
              </a:rPr>
              <a:t>rating.csv</a:t>
            </a:r>
          </a:p>
          <a:p>
            <a:pPr algn="just">
              <a:lnSpc>
                <a:spcPct val="150000"/>
              </a:lnSpc>
            </a:pPr>
            <a:endParaRPr lang="en-US" sz="2000">
              <a:latin typeface="Arial (Thân)"/>
            </a:endParaRPr>
          </a:p>
        </p:txBody>
      </p:sp>
    </p:spTree>
    <p:extLst>
      <p:ext uri="{BB962C8B-B14F-4D97-AF65-F5344CB8AC3E}">
        <p14:creationId xmlns:p14="http://schemas.microsoft.com/office/powerpoint/2010/main" val="2587532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4CC11D07-C3F0-4214-B62F-D176068FA3F8}"/>
              </a:ext>
            </a:extLst>
          </p:cNvPr>
          <p:cNvSpPr>
            <a:spLocks noGrp="1"/>
          </p:cNvSpPr>
          <p:nvPr>
            <p:ph idx="1"/>
          </p:nvPr>
        </p:nvSpPr>
        <p:spPr>
          <a:xfrm>
            <a:off x="745066" y="1692387"/>
            <a:ext cx="10701867" cy="4204745"/>
          </a:xfrm>
        </p:spPr>
        <p:txBody>
          <a:bodyPr>
            <a:normAutofit/>
          </a:bodyPr>
          <a:lstStyle/>
          <a:p>
            <a:pPr marL="514350" indent="-514350">
              <a:lnSpc>
                <a:spcPct val="150000"/>
              </a:lnSpc>
              <a:buFont typeface="+mj-lt"/>
              <a:buAutoNum type="romanUcPeriod"/>
            </a:pPr>
            <a:r>
              <a:rPr lang="en-US" sz="3000">
                <a:solidFill>
                  <a:srgbClr val="C00000"/>
                </a:solidFill>
                <a:latin typeface="Arial (Thân)"/>
              </a:rPr>
              <a:t>TỔNG QUAN ĐỀ TÀI</a:t>
            </a:r>
          </a:p>
          <a:p>
            <a:pPr marL="514350" indent="-514350">
              <a:lnSpc>
                <a:spcPct val="150000"/>
              </a:lnSpc>
              <a:buFont typeface="+mj-lt"/>
              <a:buAutoNum type="romanUcPeriod"/>
            </a:pPr>
            <a:r>
              <a:rPr lang="en-US" sz="3000">
                <a:solidFill>
                  <a:srgbClr val="C00000"/>
                </a:solidFill>
                <a:latin typeface="Arial (Thân)"/>
              </a:rPr>
              <a:t>CÁC PHƯƠNG PHÁP PHỔ BIẾN</a:t>
            </a:r>
          </a:p>
          <a:p>
            <a:pPr marL="514350" indent="-514350">
              <a:lnSpc>
                <a:spcPct val="150000"/>
              </a:lnSpc>
              <a:buFont typeface="+mj-lt"/>
              <a:buAutoNum type="romanUcPeriod"/>
            </a:pPr>
            <a:r>
              <a:rPr lang="en-US" sz="3000">
                <a:solidFill>
                  <a:srgbClr val="C00000"/>
                </a:solidFill>
                <a:latin typeface="Arial (Thân)"/>
              </a:rPr>
              <a:t>XÂY DỰNG VÀ SO SÁNH</a:t>
            </a:r>
          </a:p>
          <a:p>
            <a:pPr marL="514350" indent="-514350">
              <a:lnSpc>
                <a:spcPct val="150000"/>
              </a:lnSpc>
              <a:buFont typeface="+mj-lt"/>
              <a:buAutoNum type="romanUcPeriod"/>
            </a:pPr>
            <a:r>
              <a:rPr lang="en-US" sz="3000">
                <a:solidFill>
                  <a:srgbClr val="C00000"/>
                </a:solidFill>
                <a:latin typeface="Arial (Thân)"/>
              </a:rPr>
              <a:t>DEMO</a:t>
            </a:r>
          </a:p>
          <a:p>
            <a:pPr marL="514350" indent="-514350">
              <a:lnSpc>
                <a:spcPct val="150000"/>
              </a:lnSpc>
              <a:buFont typeface="+mj-lt"/>
              <a:buAutoNum type="romanUcPeriod"/>
            </a:pPr>
            <a:r>
              <a:rPr lang="en-US" sz="3000">
                <a:solidFill>
                  <a:srgbClr val="C00000"/>
                </a:solidFill>
                <a:latin typeface="Arial (Thân)"/>
              </a:rPr>
              <a:t>KẾT LUẬN</a:t>
            </a:r>
          </a:p>
        </p:txBody>
      </p:sp>
      <p:sp>
        <p:nvSpPr>
          <p:cNvPr id="6" name="Tiêu đề 1">
            <a:extLst>
              <a:ext uri="{FF2B5EF4-FFF2-40B4-BE49-F238E27FC236}">
                <a16:creationId xmlns:a16="http://schemas.microsoft.com/office/drawing/2014/main" id="{33B516A1-8459-4AEF-A900-C766A70742FB}"/>
              </a:ext>
            </a:extLst>
          </p:cNvPr>
          <p:cNvSpPr>
            <a:spLocks noGrp="1"/>
          </p:cNvSpPr>
          <p:nvPr>
            <p:ph type="title"/>
          </p:nvPr>
        </p:nvSpPr>
        <p:spPr>
          <a:xfrm>
            <a:off x="745065" y="86061"/>
            <a:ext cx="10701867" cy="1325563"/>
          </a:xfrm>
        </p:spPr>
        <p:txBody>
          <a:bodyPr>
            <a:normAutofit/>
          </a:bodyPr>
          <a:lstStyle/>
          <a:p>
            <a:r>
              <a:rPr lang="en-US"/>
              <a:t>BỐ CỤC</a:t>
            </a:r>
            <a:br>
              <a:rPr lang="en-US" sz="3600">
                <a:solidFill>
                  <a:schemeClr val="bg1"/>
                </a:solidFill>
              </a:rPr>
            </a:br>
            <a:endParaRPr lang="en-US" sz="3600"/>
          </a:p>
        </p:txBody>
      </p:sp>
    </p:spTree>
    <p:extLst>
      <p:ext uri="{BB962C8B-B14F-4D97-AF65-F5344CB8AC3E}">
        <p14:creationId xmlns:p14="http://schemas.microsoft.com/office/powerpoint/2010/main" val="18134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hỗ dành sẵn cho Nội dung 4">
            <a:extLst>
              <a:ext uri="{FF2B5EF4-FFF2-40B4-BE49-F238E27FC236}">
                <a16:creationId xmlns:a16="http://schemas.microsoft.com/office/drawing/2014/main" id="{CEA71E7C-2EBA-4B56-8097-18F436D41CA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028505" y="1917470"/>
            <a:ext cx="4697542" cy="3489652"/>
          </a:xfrm>
        </p:spPr>
      </p:pic>
      <p:sp>
        <p:nvSpPr>
          <p:cNvPr id="6" name="Hộp Văn bản 5">
            <a:extLst>
              <a:ext uri="{FF2B5EF4-FFF2-40B4-BE49-F238E27FC236}">
                <a16:creationId xmlns:a16="http://schemas.microsoft.com/office/drawing/2014/main" id="{0DE6BAE5-EB59-4E54-96FA-0986F1B033A4}"/>
              </a:ext>
            </a:extLst>
          </p:cNvPr>
          <p:cNvSpPr txBox="1"/>
          <p:nvPr/>
        </p:nvSpPr>
        <p:spPr>
          <a:xfrm>
            <a:off x="465953" y="1561015"/>
            <a:ext cx="6134872" cy="4265270"/>
          </a:xfrm>
          <a:prstGeom prst="rect">
            <a:avLst/>
          </a:prstGeom>
          <a:noFill/>
        </p:spPr>
        <p:txBody>
          <a:bodyPr wrap="square" rtlCol="0">
            <a:spAutoFit/>
          </a:bodyPr>
          <a:lstStyle/>
          <a:p>
            <a:pPr>
              <a:lnSpc>
                <a:spcPct val="150000"/>
              </a:lnSpc>
            </a:pPr>
            <a:r>
              <a:rPr lang="en-US" sz="2100" b="1">
                <a:latin typeface="Arial (Thân)"/>
              </a:rPr>
              <a:t>Xây dựng mô hình</a:t>
            </a:r>
          </a:p>
          <a:p>
            <a:pPr marL="285750" indent="-285750">
              <a:lnSpc>
                <a:spcPct val="150000"/>
              </a:lnSpc>
              <a:buFont typeface="Arial" panose="020B0604020202020204" pitchFamily="34" charset="0"/>
              <a:buChar char="•"/>
            </a:pPr>
            <a:r>
              <a:rPr lang="vi-VN">
                <a:latin typeface="Arial (Thân)"/>
              </a:rPr>
              <a:t>Lớp </a:t>
            </a:r>
            <a:r>
              <a:rPr lang="en-US">
                <a:latin typeface="Arial (Thân)"/>
              </a:rPr>
              <a:t>embedding</a:t>
            </a:r>
            <a:r>
              <a:rPr lang="vi-VN">
                <a:latin typeface="Arial (Thân)"/>
              </a:rPr>
              <a:t> bên trái tạo ra người dùng (Users) theo ma trận yếu tố tiềm ẩn (Latent</a:t>
            </a:r>
            <a:r>
              <a:rPr lang="en-US">
                <a:latin typeface="Arial (Thân)"/>
              </a:rPr>
              <a:t> </a:t>
            </a:r>
            <a:r>
              <a:rPr lang="vi-VN">
                <a:latin typeface="Arial (Thân)"/>
              </a:rPr>
              <a:t>Factors matrix).</a:t>
            </a:r>
          </a:p>
          <a:p>
            <a:pPr marL="285750" indent="-285750">
              <a:lnSpc>
                <a:spcPct val="150000"/>
              </a:lnSpc>
              <a:buFont typeface="Arial" panose="020B0604020202020204" pitchFamily="34" charset="0"/>
              <a:buChar char="•"/>
            </a:pPr>
            <a:r>
              <a:rPr lang="vi-VN">
                <a:latin typeface="Arial (Thân)"/>
              </a:rPr>
              <a:t>Lớp </a:t>
            </a:r>
            <a:r>
              <a:rPr lang="en-US">
                <a:latin typeface="Arial (Thân)"/>
              </a:rPr>
              <a:t>embedding</a:t>
            </a:r>
            <a:r>
              <a:rPr lang="vi-VN">
                <a:latin typeface="Arial (Thân)"/>
              </a:rPr>
              <a:t> bên phải tạo ra phim (Movies) theo ma trận yếu tố tiềm ẩn (Latent</a:t>
            </a:r>
            <a:r>
              <a:rPr lang="en-US">
                <a:latin typeface="Arial (Thân)"/>
              </a:rPr>
              <a:t> </a:t>
            </a:r>
            <a:r>
              <a:rPr lang="vi-VN">
                <a:latin typeface="Arial (Thân)"/>
              </a:rPr>
              <a:t>Factors matrix).</a:t>
            </a:r>
          </a:p>
          <a:p>
            <a:pPr marL="285750" indent="-285750">
              <a:lnSpc>
                <a:spcPct val="150000"/>
              </a:lnSpc>
              <a:buFont typeface="Arial" panose="020B0604020202020204" pitchFamily="34" charset="0"/>
              <a:buChar char="•"/>
            </a:pPr>
            <a:r>
              <a:rPr lang="vi-VN">
                <a:latin typeface="Arial (Thân)"/>
              </a:rPr>
              <a:t>Khi đầu vào cho các lớp này là </a:t>
            </a:r>
            <a:r>
              <a:rPr lang="en-US">
                <a:latin typeface="Arial (Thân)"/>
              </a:rPr>
              <a:t>ID</a:t>
            </a:r>
            <a:r>
              <a:rPr lang="vi-VN">
                <a:latin typeface="Arial (Thân)"/>
              </a:rPr>
              <a:t> người dùng và </a:t>
            </a:r>
            <a:r>
              <a:rPr lang="en-US">
                <a:latin typeface="Arial (Thân)"/>
              </a:rPr>
              <a:t>ID</a:t>
            </a:r>
            <a:r>
              <a:rPr lang="vi-VN">
                <a:latin typeface="Arial (Thân)"/>
              </a:rPr>
              <a:t> phim, chúng sẽ trả về</a:t>
            </a:r>
            <a:r>
              <a:rPr lang="en-US">
                <a:latin typeface="Arial (Thân)"/>
              </a:rPr>
              <a:t> </a:t>
            </a:r>
            <a:r>
              <a:rPr lang="vi-VN">
                <a:latin typeface="Arial (Thân)"/>
              </a:rPr>
              <a:t>các vectơ </a:t>
            </a:r>
            <a:r>
              <a:rPr lang="en-US">
                <a:latin typeface="Arial (Thân)"/>
              </a:rPr>
              <a:t>đặc trưng</a:t>
            </a:r>
            <a:r>
              <a:rPr lang="vi-VN">
                <a:latin typeface="Arial (Thân)"/>
              </a:rPr>
              <a:t> tiềm ẩn cho người dùng và phim tương ứng.</a:t>
            </a:r>
          </a:p>
          <a:p>
            <a:pPr marL="285750" indent="-285750">
              <a:lnSpc>
                <a:spcPct val="150000"/>
              </a:lnSpc>
              <a:buFont typeface="Arial" panose="020B0604020202020204" pitchFamily="34" charset="0"/>
              <a:buChar char="•"/>
            </a:pPr>
            <a:r>
              <a:rPr lang="vi-VN">
                <a:latin typeface="Arial (Thân)"/>
              </a:rPr>
              <a:t>Một lớp hợp nhất lấy tích vô hướng của hai vectơ tiềm ẩn này để trả về xếp hạng</a:t>
            </a:r>
            <a:r>
              <a:rPr lang="en-US">
                <a:latin typeface="Arial (Thân)"/>
              </a:rPr>
              <a:t>, </a:t>
            </a:r>
            <a:r>
              <a:rPr lang="vi-VN">
                <a:latin typeface="Arial (Thân)"/>
              </a:rPr>
              <a:t>dự đoán.</a:t>
            </a:r>
            <a:endParaRPr lang="en-US">
              <a:latin typeface="Arial (Thân)"/>
            </a:endParaRPr>
          </a:p>
        </p:txBody>
      </p:sp>
      <p:sp>
        <p:nvSpPr>
          <p:cNvPr id="4" name="Tiêu đề 1">
            <a:extLst>
              <a:ext uri="{FF2B5EF4-FFF2-40B4-BE49-F238E27FC236}">
                <a16:creationId xmlns:a16="http://schemas.microsoft.com/office/drawing/2014/main" id="{FB2B4A68-65D6-4C69-84A8-930F4DA7891C}"/>
              </a:ext>
            </a:extLst>
          </p:cNvPr>
          <p:cNvSpPr>
            <a:spLocks noGrp="1"/>
          </p:cNvSpPr>
          <p:nvPr>
            <p:ph type="title"/>
          </p:nvPr>
        </p:nvSpPr>
        <p:spPr>
          <a:xfrm>
            <a:off x="668866" y="0"/>
            <a:ext cx="10701867" cy="1325563"/>
          </a:xfrm>
        </p:spPr>
        <p:txBody>
          <a:bodyPr vert="horz" lIns="91440" tIns="45720" rIns="91440" bIns="45720" rtlCol="0" anchor="ctr">
            <a:normAutofit/>
          </a:bodyPr>
          <a:lstStyle/>
          <a:p>
            <a:pPr marL="857250" indent="-857250">
              <a:buFont typeface="+mj-lt"/>
              <a:buAutoNum type="romanUcPeriod" startAt="3"/>
            </a:pPr>
            <a:r>
              <a:rPr lang="en-US"/>
              <a:t>XÂY DỰNG VÀ SO SÁNH</a:t>
            </a:r>
            <a:br>
              <a:rPr lang="en-US"/>
            </a:br>
            <a:endParaRPr lang="en-US"/>
          </a:p>
        </p:txBody>
      </p:sp>
    </p:spTree>
    <p:extLst>
      <p:ext uri="{BB962C8B-B14F-4D97-AF65-F5344CB8AC3E}">
        <p14:creationId xmlns:p14="http://schemas.microsoft.com/office/powerpoint/2010/main" val="90868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ộp Văn bản 6">
            <a:extLst>
              <a:ext uri="{FF2B5EF4-FFF2-40B4-BE49-F238E27FC236}">
                <a16:creationId xmlns:a16="http://schemas.microsoft.com/office/drawing/2014/main" id="{AE54DB9B-A31A-4973-92EF-14C02A42B302}"/>
              </a:ext>
            </a:extLst>
          </p:cNvPr>
          <p:cNvSpPr txBox="1"/>
          <p:nvPr/>
        </p:nvSpPr>
        <p:spPr>
          <a:xfrm>
            <a:off x="2143293" y="1325563"/>
            <a:ext cx="8186738" cy="1154162"/>
          </a:xfrm>
          <a:prstGeom prst="rect">
            <a:avLst/>
          </a:prstGeom>
          <a:noFill/>
        </p:spPr>
        <p:txBody>
          <a:bodyPr wrap="square" rtlCol="0">
            <a:spAutoFit/>
          </a:bodyPr>
          <a:lstStyle/>
          <a:p>
            <a:pPr marL="285750" indent="-285750">
              <a:spcAft>
                <a:spcPts val="1800"/>
              </a:spcAft>
              <a:buClr>
                <a:srgbClr val="4F81BD"/>
              </a:buClr>
              <a:buFont typeface="Wingdings" panose="05000000000000000000" pitchFamily="2" charset="2"/>
              <a:buChar char="§"/>
            </a:pPr>
            <a:r>
              <a:rPr lang="en-US" dirty="0">
                <a:solidFill>
                  <a:prstClr val="black"/>
                </a:solidFill>
                <a:latin typeface="Arial (Thân)"/>
              </a:rPr>
              <a:t>Ph</a:t>
            </a:r>
            <a:r>
              <a:rPr lang="vi-VN" dirty="0">
                <a:solidFill>
                  <a:prstClr val="black"/>
                </a:solidFill>
                <a:latin typeface="Arial (Thân)"/>
              </a:rPr>
              <a:t>ương pháp đánh giá kết quả với dữ liệu </a:t>
            </a:r>
            <a:r>
              <a:rPr lang="vi-VN">
                <a:solidFill>
                  <a:prstClr val="black"/>
                </a:solidFill>
                <a:latin typeface="Arial (Thân)"/>
              </a:rPr>
              <a:t>tường minh</a:t>
            </a:r>
            <a:endParaRPr lang="vi-VN" dirty="0">
              <a:solidFill>
                <a:prstClr val="black"/>
              </a:solidFill>
              <a:latin typeface="Arial (Thân)"/>
            </a:endParaRPr>
          </a:p>
          <a:p>
            <a:pPr marL="742950" lvl="1" indent="-285750">
              <a:buClr>
                <a:srgbClr val="4F81BD"/>
              </a:buClr>
              <a:buFont typeface="Arial" panose="020B0604020202020204" pitchFamily="34" charset="0"/>
              <a:buChar char="•"/>
            </a:pPr>
            <a:r>
              <a:rPr lang="en-US" dirty="0">
                <a:solidFill>
                  <a:prstClr val="black"/>
                </a:solidFill>
                <a:latin typeface="Arial (Thân)"/>
              </a:rPr>
              <a:t>Căn sai số bình </a:t>
            </a:r>
            <a:r>
              <a:rPr lang="en-US" dirty="0" err="1">
                <a:solidFill>
                  <a:prstClr val="black"/>
                </a:solidFill>
                <a:latin typeface="Arial (Thân)"/>
              </a:rPr>
              <a:t>ph</a:t>
            </a:r>
            <a:r>
              <a:rPr lang="vi-VN" dirty="0">
                <a:solidFill>
                  <a:prstClr val="black"/>
                </a:solidFill>
                <a:latin typeface="Arial (Thân)"/>
              </a:rPr>
              <a:t>ương trung bình (</a:t>
            </a:r>
            <a:r>
              <a:rPr lang="vi-VN" dirty="0" err="1">
                <a:solidFill>
                  <a:prstClr val="black"/>
                </a:solidFill>
                <a:latin typeface="Arial (Thân)"/>
              </a:rPr>
              <a:t>Root</a:t>
            </a:r>
            <a:r>
              <a:rPr lang="vi-VN" dirty="0">
                <a:solidFill>
                  <a:prstClr val="black"/>
                </a:solidFill>
                <a:latin typeface="Arial (Thân)"/>
              </a:rPr>
              <a:t> </a:t>
            </a:r>
            <a:r>
              <a:rPr lang="vi-VN" dirty="0" err="1">
                <a:solidFill>
                  <a:prstClr val="black"/>
                </a:solidFill>
                <a:latin typeface="Arial (Thân)"/>
              </a:rPr>
              <a:t>Mean</a:t>
            </a:r>
            <a:r>
              <a:rPr lang="vi-VN" dirty="0">
                <a:solidFill>
                  <a:prstClr val="black"/>
                </a:solidFill>
                <a:latin typeface="Arial (Thân)"/>
              </a:rPr>
              <a:t> </a:t>
            </a:r>
            <a:r>
              <a:rPr lang="vi-VN" dirty="0" err="1">
                <a:solidFill>
                  <a:prstClr val="black"/>
                </a:solidFill>
                <a:latin typeface="Arial (Thân)"/>
              </a:rPr>
              <a:t>Square</a:t>
            </a:r>
            <a:r>
              <a:rPr lang="vi-VN" dirty="0">
                <a:solidFill>
                  <a:prstClr val="black"/>
                </a:solidFill>
                <a:latin typeface="Arial (Thân)"/>
              </a:rPr>
              <a:t> </a:t>
            </a:r>
            <a:r>
              <a:rPr lang="vi-VN" dirty="0" err="1">
                <a:solidFill>
                  <a:prstClr val="black"/>
                </a:solidFill>
                <a:latin typeface="Arial (Thân)"/>
              </a:rPr>
              <a:t>Error</a:t>
            </a:r>
            <a:r>
              <a:rPr lang="vi-VN" dirty="0">
                <a:solidFill>
                  <a:prstClr val="black"/>
                </a:solidFill>
                <a:latin typeface="Arial (Thân)"/>
              </a:rPr>
              <a:t>):</a:t>
            </a:r>
          </a:p>
          <a:p>
            <a:pPr marL="285750" indent="-285750">
              <a:buClr>
                <a:srgbClr val="4F81BD"/>
              </a:buClr>
              <a:buFont typeface="Wingdings" panose="05000000000000000000" pitchFamily="2" charset="2"/>
              <a:buChar char="§"/>
            </a:pPr>
            <a:endParaRPr lang="vi-VN" dirty="0">
              <a:solidFill>
                <a:prstClr val="black"/>
              </a:solidFill>
              <a:latin typeface="Arial (Thân)"/>
            </a:endParaRPr>
          </a:p>
        </p:txBody>
      </p:sp>
      <mc:AlternateContent xmlns:mc="http://schemas.openxmlformats.org/markup-compatibility/2006" xmlns:a14="http://schemas.microsoft.com/office/drawing/2010/main">
        <mc:Choice Requires="a14">
          <p:sp>
            <p:nvSpPr>
              <p:cNvPr id="16" name="Hình chữ nhật 15">
                <a:extLst>
                  <a:ext uri="{FF2B5EF4-FFF2-40B4-BE49-F238E27FC236}">
                    <a16:creationId xmlns:a16="http://schemas.microsoft.com/office/drawing/2014/main" id="{9571A0AB-538F-4905-B04C-1F900801C5CD}"/>
                  </a:ext>
                </a:extLst>
              </p:cNvPr>
              <p:cNvSpPr/>
              <p:nvPr/>
            </p:nvSpPr>
            <p:spPr>
              <a:xfrm>
                <a:off x="3784923" y="2479725"/>
                <a:ext cx="4091889" cy="9106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vi-VN" b="1" i="1">
                          <a:solidFill>
                            <a:prstClr val="black"/>
                          </a:solidFill>
                          <a:latin typeface="Cambria Math" panose="02040503050406030204" pitchFamily="18" charset="0"/>
                        </a:rPr>
                        <m:t>𝑹𝑴𝑺𝑬</m:t>
                      </m:r>
                      <m:r>
                        <a:rPr lang="vi-VN">
                          <a:solidFill>
                            <a:prstClr val="black"/>
                          </a:solidFill>
                          <a:latin typeface="Cambria Math" panose="02040503050406030204" pitchFamily="18" charset="0"/>
                        </a:rPr>
                        <m:t>=</m:t>
                      </m:r>
                      <m:rad>
                        <m:radPr>
                          <m:degHide m:val="on"/>
                          <m:ctrlPr>
                            <a:rPr lang="vi-VN" i="1">
                              <a:solidFill>
                                <a:prstClr val="black"/>
                              </a:solidFill>
                              <a:latin typeface="Cambria Math" panose="02040503050406030204" pitchFamily="18" charset="0"/>
                            </a:rPr>
                          </m:ctrlPr>
                        </m:radPr>
                        <m:deg/>
                        <m:e>
                          <m:r>
                            <a:rPr lang="vi-VN" b="1" i="1">
                              <a:solidFill>
                                <a:prstClr val="black"/>
                              </a:solidFill>
                              <a:latin typeface="Cambria Math" panose="02040503050406030204" pitchFamily="18" charset="0"/>
                            </a:rPr>
                            <m:t>𝑴𝑺𝑬</m:t>
                          </m:r>
                        </m:e>
                      </m:rad>
                      <m:r>
                        <a:rPr lang="vi-VN">
                          <a:solidFill>
                            <a:prstClr val="black"/>
                          </a:solidFill>
                          <a:latin typeface="Cambria Math" panose="02040503050406030204" pitchFamily="18" charset="0"/>
                        </a:rPr>
                        <m:t>= </m:t>
                      </m:r>
                      <m:rad>
                        <m:radPr>
                          <m:degHide m:val="on"/>
                          <m:ctrlPr>
                            <a:rPr lang="vi-VN" i="1">
                              <a:solidFill>
                                <a:prstClr val="black"/>
                              </a:solidFill>
                              <a:latin typeface="Cambria Math" panose="02040503050406030204" pitchFamily="18" charset="0"/>
                            </a:rPr>
                          </m:ctrlPr>
                        </m:radPr>
                        <m:deg/>
                        <m:e>
                          <m:f>
                            <m:fPr>
                              <m:ctrlPr>
                                <a:rPr lang="vi-VN" i="1">
                                  <a:solidFill>
                                    <a:prstClr val="black"/>
                                  </a:solidFill>
                                  <a:latin typeface="Cambria Math" panose="02040503050406030204" pitchFamily="18" charset="0"/>
                                </a:rPr>
                              </m:ctrlPr>
                            </m:fPr>
                            <m:num>
                              <m:r>
                                <a:rPr lang="vi-VN">
                                  <a:solidFill>
                                    <a:prstClr val="black"/>
                                  </a:solidFill>
                                  <a:latin typeface="Cambria Math" panose="02040503050406030204" pitchFamily="18" charset="0"/>
                                </a:rPr>
                                <m:t>1</m:t>
                              </m:r>
                            </m:num>
                            <m:den>
                              <m:r>
                                <a:rPr lang="vi-VN" b="1">
                                  <a:solidFill>
                                    <a:prstClr val="black"/>
                                  </a:solidFill>
                                  <a:latin typeface="Cambria Math" panose="02040503050406030204" pitchFamily="18" charset="0"/>
                                </a:rPr>
                                <m:t>𝐧</m:t>
                              </m:r>
                            </m:den>
                          </m:f>
                          <m:nary>
                            <m:naryPr>
                              <m:chr m:val="∑"/>
                              <m:limLoc m:val="subSup"/>
                              <m:ctrlPr>
                                <a:rPr lang="vi-VN" i="1">
                                  <a:solidFill>
                                    <a:prstClr val="black"/>
                                  </a:solidFill>
                                  <a:latin typeface="Cambria Math" panose="02040503050406030204" pitchFamily="18" charset="0"/>
                                </a:rPr>
                              </m:ctrlPr>
                            </m:naryPr>
                            <m:sub>
                              <m:r>
                                <a:rPr lang="vi-VN" b="1" i="1">
                                  <a:solidFill>
                                    <a:prstClr val="black"/>
                                  </a:solidFill>
                                  <a:latin typeface="Cambria Math" panose="02040503050406030204" pitchFamily="18" charset="0"/>
                                </a:rPr>
                                <m:t>𝒊</m:t>
                              </m:r>
                              <m:r>
                                <a:rPr lang="vi-VN">
                                  <a:solidFill>
                                    <a:prstClr val="black"/>
                                  </a:solidFill>
                                  <a:latin typeface="Cambria Math" panose="02040503050406030204" pitchFamily="18" charset="0"/>
                                </a:rPr>
                                <m:t>=1</m:t>
                              </m:r>
                            </m:sub>
                            <m:sup>
                              <m:r>
                                <a:rPr lang="vi-VN" b="1" i="1">
                                  <a:solidFill>
                                    <a:prstClr val="black"/>
                                  </a:solidFill>
                                  <a:latin typeface="Cambria Math" panose="02040503050406030204" pitchFamily="18" charset="0"/>
                                </a:rPr>
                                <m:t>𝒏</m:t>
                              </m:r>
                            </m:sup>
                            <m:e>
                              <m:sSup>
                                <m:sSupPr>
                                  <m:ctrlPr>
                                    <a:rPr lang="vi-VN" b="1" i="1">
                                      <a:solidFill>
                                        <a:prstClr val="black"/>
                                      </a:solidFill>
                                      <a:latin typeface="Cambria Math" panose="02040503050406030204" pitchFamily="18" charset="0"/>
                                    </a:rPr>
                                  </m:ctrlPr>
                                </m:sSupPr>
                                <m:e>
                                  <m:d>
                                    <m:dPr>
                                      <m:ctrlPr>
                                        <a:rPr lang="vi-VN" b="1" i="1">
                                          <a:solidFill>
                                            <a:prstClr val="black"/>
                                          </a:solidFill>
                                          <a:latin typeface="Cambria Math" panose="02040503050406030204" pitchFamily="18" charset="0"/>
                                        </a:rPr>
                                      </m:ctrlPr>
                                    </m:dPr>
                                    <m:e>
                                      <m:sSub>
                                        <m:sSubPr>
                                          <m:ctrlPr>
                                            <a:rPr lang="vi-VN" b="1" i="1">
                                              <a:solidFill>
                                                <a:prstClr val="black"/>
                                              </a:solidFill>
                                              <a:latin typeface="Cambria Math" panose="02040503050406030204" pitchFamily="18" charset="0"/>
                                            </a:rPr>
                                          </m:ctrlPr>
                                        </m:sSubPr>
                                        <m:e>
                                          <m:r>
                                            <a:rPr lang="vi-VN" b="1" i="1">
                                              <a:solidFill>
                                                <a:prstClr val="black"/>
                                              </a:solidFill>
                                              <a:latin typeface="Cambria Math" panose="02040503050406030204" pitchFamily="18" charset="0"/>
                                            </a:rPr>
                                            <m:t>𝒑</m:t>
                                          </m:r>
                                        </m:e>
                                        <m:sub>
                                          <m:r>
                                            <a:rPr lang="vi-VN" b="1" i="1">
                                              <a:solidFill>
                                                <a:prstClr val="black"/>
                                              </a:solidFill>
                                              <a:latin typeface="Cambria Math" panose="02040503050406030204" pitchFamily="18" charset="0"/>
                                            </a:rPr>
                                            <m:t>𝒊</m:t>
                                          </m:r>
                                        </m:sub>
                                      </m:sSub>
                                      <m:r>
                                        <a:rPr lang="vi-VN">
                                          <a:solidFill>
                                            <a:prstClr val="black"/>
                                          </a:solidFill>
                                          <a:latin typeface="Cambria Math" panose="02040503050406030204" pitchFamily="18" charset="0"/>
                                        </a:rPr>
                                        <m:t>−</m:t>
                                      </m:r>
                                      <m:sSub>
                                        <m:sSubPr>
                                          <m:ctrlPr>
                                            <a:rPr lang="vi-VN" i="1">
                                              <a:solidFill>
                                                <a:prstClr val="black"/>
                                              </a:solidFill>
                                              <a:latin typeface="Cambria Math" panose="02040503050406030204" pitchFamily="18" charset="0"/>
                                            </a:rPr>
                                          </m:ctrlPr>
                                        </m:sSubPr>
                                        <m:e>
                                          <m:r>
                                            <a:rPr lang="vi-VN" b="1">
                                              <a:solidFill>
                                                <a:prstClr val="black"/>
                                              </a:solidFill>
                                              <a:latin typeface="Cambria Math" panose="02040503050406030204" pitchFamily="18" charset="0"/>
                                            </a:rPr>
                                            <m:t>𝐫</m:t>
                                          </m:r>
                                        </m:e>
                                        <m:sub>
                                          <m:r>
                                            <a:rPr lang="vi-VN" b="1">
                                              <a:solidFill>
                                                <a:prstClr val="black"/>
                                              </a:solidFill>
                                              <a:latin typeface="Cambria Math" panose="02040503050406030204" pitchFamily="18" charset="0"/>
                                            </a:rPr>
                                            <m:t>𝐢</m:t>
                                          </m:r>
                                        </m:sub>
                                      </m:sSub>
                                    </m:e>
                                  </m:d>
                                </m:e>
                                <m:sup>
                                  <m:r>
                                    <a:rPr lang="vi-VN">
                                      <a:solidFill>
                                        <a:prstClr val="black"/>
                                      </a:solidFill>
                                      <a:latin typeface="Cambria Math" panose="02040503050406030204" pitchFamily="18" charset="0"/>
                                    </a:rPr>
                                    <m:t>2</m:t>
                                  </m:r>
                                </m:sup>
                              </m:sSup>
                            </m:e>
                          </m:nary>
                        </m:e>
                      </m:rad>
                    </m:oMath>
                  </m:oMathPara>
                </a14:m>
                <a:endParaRPr lang="vi-VN" dirty="0">
                  <a:solidFill>
                    <a:prstClr val="black"/>
                  </a:solidFill>
                  <a:latin typeface="Arial" panose="020B0604020202020204" pitchFamily="34" charset="0"/>
                </a:endParaRPr>
              </a:p>
            </p:txBody>
          </p:sp>
        </mc:Choice>
        <mc:Fallback xmlns="">
          <p:sp>
            <p:nvSpPr>
              <p:cNvPr id="16" name="Hình chữ nhật 15">
                <a:extLst>
                  <a:ext uri="{FF2B5EF4-FFF2-40B4-BE49-F238E27FC236}">
                    <a16:creationId xmlns:a16="http://schemas.microsoft.com/office/drawing/2014/main" id="{9571A0AB-538F-4905-B04C-1F900801C5CD}"/>
                  </a:ext>
                </a:extLst>
              </p:cNvPr>
              <p:cNvSpPr>
                <a:spLocks noRot="1" noChangeAspect="1" noMove="1" noResize="1" noEditPoints="1" noAdjustHandles="1" noChangeArrowheads="1" noChangeShapeType="1" noTextEdit="1"/>
              </p:cNvSpPr>
              <p:nvPr/>
            </p:nvSpPr>
            <p:spPr>
              <a:xfrm>
                <a:off x="3784923" y="2479725"/>
                <a:ext cx="4091889" cy="91069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Hộp Văn bản 2">
                <a:extLst>
                  <a:ext uri="{FF2B5EF4-FFF2-40B4-BE49-F238E27FC236}">
                    <a16:creationId xmlns:a16="http://schemas.microsoft.com/office/drawing/2014/main" id="{53CEA98B-4640-4C57-9914-6D3A96418923}"/>
                  </a:ext>
                </a:extLst>
              </p:cNvPr>
              <p:cNvSpPr txBox="1"/>
              <p:nvPr/>
            </p:nvSpPr>
            <p:spPr>
              <a:xfrm>
                <a:off x="2776369" y="3390424"/>
                <a:ext cx="7315200" cy="1513235"/>
              </a:xfrm>
              <a:prstGeom prst="rect">
                <a:avLst/>
              </a:prstGeom>
              <a:noFill/>
            </p:spPr>
            <p:txBody>
              <a:bodyPr wrap="square" rtlCol="0">
                <a:spAutoFit/>
              </a:bodyPr>
              <a:lstStyle/>
              <a:p>
                <a:pPr marL="171450" indent="-171450" algn="just" hangingPunct="0">
                  <a:lnSpc>
                    <a:spcPct val="150000"/>
                  </a:lnSpc>
                  <a:spcAft>
                    <a:spcPts val="600"/>
                  </a:spcAft>
                </a:pPr>
                <a:r>
                  <a:rPr lang="en-US" sz="1600" b="1" i="1" u="sng" dirty="0">
                    <a:solidFill>
                      <a:srgbClr val="000000"/>
                    </a:solidFill>
                    <a:latin typeface="Arial"/>
                    <a:ea typeface="Times New Roman" panose="02020603050405020304" pitchFamily="18" charset="0"/>
                  </a:rPr>
                  <a:t>Trong đó:</a:t>
                </a:r>
                <a:endParaRPr lang="vi-VN" sz="1600" dirty="0">
                  <a:solidFill>
                    <a:prstClr val="black"/>
                  </a:solidFill>
                  <a:latin typeface="Arial" panose="020B0604020202020204" pitchFamily="34" charset="0"/>
                  <a:ea typeface="Times New Roman" panose="02020603050405020304" pitchFamily="18" charset="0"/>
                </a:endParaRPr>
              </a:p>
              <a:p>
                <a:pPr marL="342900" indent="-342900" algn="just">
                  <a:spcAft>
                    <a:spcPts val="800"/>
                  </a:spcAft>
                  <a:buFont typeface="Wingdings" panose="05000000000000000000" pitchFamily="2" charset="2"/>
                  <a:buChar char=""/>
                  <a:tabLst>
                    <a:tab pos="285750" algn="l"/>
                  </a:tabLst>
                </a:pPr>
                <a14:m>
                  <m:oMath xmlns:m="http://schemas.openxmlformats.org/officeDocument/2006/math">
                    <m:sSub>
                      <m:sSubPr>
                        <m:ctrlPr>
                          <a:rPr lang="vi-VN" sz="1600" b="1" i="1">
                            <a:solidFill>
                              <a:prstClr val="black"/>
                            </a:solidFill>
                            <a:latin typeface="Cambria Math" panose="02040503050406030204" pitchFamily="18" charset="0"/>
                          </a:rPr>
                        </m:ctrlPr>
                      </m:sSubPr>
                      <m:e>
                        <m:r>
                          <a:rPr lang="vi-VN" sz="1600" b="1" i="1">
                            <a:solidFill>
                              <a:prstClr val="black"/>
                            </a:solidFill>
                            <a:latin typeface="Cambria Math" panose="02040503050406030204" pitchFamily="18" charset="0"/>
                          </a:rPr>
                          <m:t>𝒑</m:t>
                        </m:r>
                      </m:e>
                      <m:sub>
                        <m:r>
                          <a:rPr lang="vi-VN" sz="1600" b="1" i="1">
                            <a:solidFill>
                              <a:prstClr val="black"/>
                            </a:solidFill>
                            <a:latin typeface="Cambria Math" panose="02040503050406030204" pitchFamily="18" charset="0"/>
                          </a:rPr>
                          <m:t>𝒊</m:t>
                        </m:r>
                      </m:sub>
                    </m:sSub>
                  </m:oMath>
                </a14:m>
                <a:r>
                  <a:rPr lang="en-US" sz="1600" dirty="0">
                    <a:solidFill>
                      <a:srgbClr val="000000"/>
                    </a:solidFill>
                    <a:latin typeface="Arial"/>
                    <a:ea typeface="Times New Roman" panose="02020603050405020304" pitchFamily="18" charset="0"/>
                    <a:cs typeface="Sabon Next LT" panose="020B0502040204020203" pitchFamily="2" charset="0"/>
                  </a:rPr>
                  <a:t> là giá trị đánh giá </a:t>
                </a:r>
                <a:r>
                  <a:rPr lang="en-US" sz="1600">
                    <a:solidFill>
                      <a:srgbClr val="000000"/>
                    </a:solidFill>
                    <a:latin typeface="Arial"/>
                    <a:ea typeface="Times New Roman" panose="02020603050405020304" pitchFamily="18" charset="0"/>
                    <a:cs typeface="Sabon Next LT" panose="020B0502040204020203" pitchFamily="2" charset="0"/>
                  </a:rPr>
                  <a:t>được dự </a:t>
                </a:r>
                <a:r>
                  <a:rPr lang="en-US" sz="1600" dirty="0">
                    <a:solidFill>
                      <a:srgbClr val="000000"/>
                    </a:solidFill>
                    <a:latin typeface="Arial"/>
                    <a:ea typeface="Times New Roman" panose="02020603050405020304" pitchFamily="18" charset="0"/>
                    <a:cs typeface="Sabon Next LT" panose="020B0502040204020203" pitchFamily="2" charset="0"/>
                  </a:rPr>
                  <a:t>đoán.</a:t>
                </a:r>
                <a:endParaRPr lang="vi-VN" sz="1600" dirty="0">
                  <a:solidFill>
                    <a:srgbClr val="000000"/>
                  </a:solidFill>
                  <a:latin typeface="Arial" panose="020B0604020202020204" pitchFamily="34" charset="0"/>
                  <a:ea typeface="Times New Roman" panose="02020603050405020304" pitchFamily="18" charset="0"/>
                  <a:cs typeface="Sabon Next LT" panose="020B0502040204020203" pitchFamily="2" charset="0"/>
                </a:endParaRPr>
              </a:p>
              <a:p>
                <a:pPr marL="342900" indent="-342900" algn="just">
                  <a:spcAft>
                    <a:spcPts val="800"/>
                  </a:spcAft>
                  <a:buFont typeface="Wingdings" panose="05000000000000000000" pitchFamily="2" charset="2"/>
                  <a:buChar char=""/>
                  <a:tabLst>
                    <a:tab pos="285750" algn="l"/>
                  </a:tabLst>
                </a:pPr>
                <a14:m>
                  <m:oMath xmlns:m="http://schemas.openxmlformats.org/officeDocument/2006/math">
                    <m:sSub>
                      <m:sSubPr>
                        <m:ctrlPr>
                          <a:rPr lang="vi-VN" sz="1600" i="1">
                            <a:solidFill>
                              <a:prstClr val="black"/>
                            </a:solidFill>
                            <a:latin typeface="Cambria Math" panose="02040503050406030204" pitchFamily="18" charset="0"/>
                          </a:rPr>
                        </m:ctrlPr>
                      </m:sSubPr>
                      <m:e>
                        <m:r>
                          <a:rPr lang="vi-VN" sz="1600" b="1">
                            <a:solidFill>
                              <a:prstClr val="black"/>
                            </a:solidFill>
                            <a:latin typeface="Cambria Math" panose="02040503050406030204" pitchFamily="18" charset="0"/>
                          </a:rPr>
                          <m:t>𝐫</m:t>
                        </m:r>
                      </m:e>
                      <m:sub>
                        <m:r>
                          <a:rPr lang="vi-VN" sz="1600" b="1">
                            <a:solidFill>
                              <a:prstClr val="black"/>
                            </a:solidFill>
                            <a:latin typeface="Cambria Math" panose="02040503050406030204" pitchFamily="18" charset="0"/>
                          </a:rPr>
                          <m:t>𝐢</m:t>
                        </m:r>
                      </m:sub>
                    </m:sSub>
                    <m:r>
                      <a:rPr lang="en-US" sz="1600">
                        <a:solidFill>
                          <a:prstClr val="black"/>
                        </a:solidFill>
                        <a:latin typeface="Cambria Math" panose="02040503050406030204" pitchFamily="18" charset="0"/>
                      </a:rPr>
                      <m:t> </m:t>
                    </m:r>
                  </m:oMath>
                </a14:m>
                <a:r>
                  <a:rPr lang="en-US" sz="1600" dirty="0">
                    <a:solidFill>
                      <a:prstClr val="black"/>
                    </a:solidFill>
                    <a:latin typeface="Arial"/>
                    <a:ea typeface="Calibri" panose="020F0502020204030204" pitchFamily="34" charset="0"/>
                    <a:cs typeface="Sabon Next LT" panose="020B0502040204020203" pitchFamily="2" charset="0"/>
                  </a:rPr>
                  <a:t>là giá trị đánh giá thực tế.</a:t>
                </a:r>
                <a:endParaRPr lang="vi-VN" sz="1600" dirty="0">
                  <a:solidFill>
                    <a:prstClr val="black"/>
                  </a:solidFill>
                  <a:latin typeface="Arial" panose="020B0604020202020204" pitchFamily="34" charset="0"/>
                  <a:ea typeface="Calibri" panose="020F0502020204030204" pitchFamily="34" charset="0"/>
                  <a:cs typeface="Sabon Next LT" panose="020B0502040204020203" pitchFamily="2" charset="0"/>
                </a:endParaRPr>
              </a:p>
              <a:p>
                <a:endParaRPr lang="vi-VN" dirty="0">
                  <a:solidFill>
                    <a:prstClr val="black"/>
                  </a:solidFill>
                  <a:latin typeface="Arial" panose="020B0604020202020204" pitchFamily="34" charset="0"/>
                </a:endParaRPr>
              </a:p>
            </p:txBody>
          </p:sp>
        </mc:Choice>
        <mc:Fallback>
          <p:sp>
            <p:nvSpPr>
              <p:cNvPr id="3" name="Hộp Văn bản 2">
                <a:extLst>
                  <a:ext uri="{FF2B5EF4-FFF2-40B4-BE49-F238E27FC236}">
                    <a16:creationId xmlns:a16="http://schemas.microsoft.com/office/drawing/2014/main" id="{53CEA98B-4640-4C57-9914-6D3A96418923}"/>
                  </a:ext>
                </a:extLst>
              </p:cNvPr>
              <p:cNvSpPr txBox="1">
                <a:spLocks noRot="1" noChangeAspect="1" noMove="1" noResize="1" noEditPoints="1" noAdjustHandles="1" noChangeArrowheads="1" noChangeShapeType="1" noTextEdit="1"/>
              </p:cNvSpPr>
              <p:nvPr/>
            </p:nvSpPr>
            <p:spPr>
              <a:xfrm>
                <a:off x="2776369" y="3390424"/>
                <a:ext cx="7315200" cy="1513235"/>
              </a:xfrm>
              <a:prstGeom prst="rect">
                <a:avLst/>
              </a:prstGeom>
              <a:blipFill>
                <a:blip r:embed="rId3"/>
                <a:stretch>
                  <a:fillRect l="-417"/>
                </a:stretch>
              </a:blipFill>
            </p:spPr>
            <p:txBody>
              <a:bodyPr/>
              <a:lstStyle/>
              <a:p>
                <a:r>
                  <a:rPr lang="en-US">
                    <a:noFill/>
                  </a:rPr>
                  <a:t> </a:t>
                </a:r>
              </a:p>
            </p:txBody>
          </p:sp>
        </mc:Fallback>
      </mc:AlternateContent>
      <p:sp>
        <p:nvSpPr>
          <p:cNvPr id="9" name="Tiêu đề 1">
            <a:extLst>
              <a:ext uri="{FF2B5EF4-FFF2-40B4-BE49-F238E27FC236}">
                <a16:creationId xmlns:a16="http://schemas.microsoft.com/office/drawing/2014/main" id="{41AB7C94-0CD8-42B2-81F8-0C55247D9B74}"/>
              </a:ext>
            </a:extLst>
          </p:cNvPr>
          <p:cNvSpPr>
            <a:spLocks noGrp="1"/>
          </p:cNvSpPr>
          <p:nvPr>
            <p:ph type="title"/>
          </p:nvPr>
        </p:nvSpPr>
        <p:spPr>
          <a:xfrm>
            <a:off x="668866" y="0"/>
            <a:ext cx="10701867" cy="1325563"/>
          </a:xfrm>
        </p:spPr>
        <p:txBody>
          <a:bodyPr vert="horz" lIns="91440" tIns="45720" rIns="91440" bIns="45720" rtlCol="0" anchor="ctr">
            <a:normAutofit/>
          </a:bodyPr>
          <a:lstStyle/>
          <a:p>
            <a:r>
              <a:rPr lang="en-US"/>
              <a:t>ĐÁNH GIÁ VÀ SO SÁNH KẾT QUẢ</a:t>
            </a:r>
            <a:br>
              <a:rPr lang="en-US"/>
            </a:br>
            <a:endParaRPr lang="en-US"/>
          </a:p>
        </p:txBody>
      </p:sp>
      <p:graphicFrame>
        <p:nvGraphicFramePr>
          <p:cNvPr id="8" name="Bảng 11">
            <a:extLst>
              <a:ext uri="{FF2B5EF4-FFF2-40B4-BE49-F238E27FC236}">
                <a16:creationId xmlns:a16="http://schemas.microsoft.com/office/drawing/2014/main" id="{ACD6D1E3-4140-4F56-AF47-B278BED3944A}"/>
              </a:ext>
            </a:extLst>
          </p:cNvPr>
          <p:cNvGraphicFramePr>
            <a:graphicFrameLocks noGrp="1"/>
          </p:cNvGraphicFramePr>
          <p:nvPr>
            <p:ph idx="1"/>
            <p:extLst>
              <p:ext uri="{D42A27DB-BD31-4B8C-83A1-F6EECF244321}">
                <p14:modId xmlns:p14="http://schemas.microsoft.com/office/powerpoint/2010/main" val="1943415634"/>
              </p:ext>
            </p:extLst>
          </p:nvPr>
        </p:nvGraphicFramePr>
        <p:xfrm>
          <a:off x="3114129" y="4903659"/>
          <a:ext cx="5811339" cy="741680"/>
        </p:xfrm>
        <a:graphic>
          <a:graphicData uri="http://schemas.openxmlformats.org/drawingml/2006/table">
            <a:tbl>
              <a:tblPr firstRow="1" bandRow="1">
                <a:tableStyleId>{616DA210-FB5B-4158-B5E0-FEB733F419BA}</a:tableStyleId>
              </a:tblPr>
              <a:tblGrid>
                <a:gridCol w="1828810">
                  <a:extLst>
                    <a:ext uri="{9D8B030D-6E8A-4147-A177-3AD203B41FA5}">
                      <a16:colId xmlns:a16="http://schemas.microsoft.com/office/drawing/2014/main" val="944097883"/>
                    </a:ext>
                  </a:extLst>
                </a:gridCol>
                <a:gridCol w="2092712">
                  <a:extLst>
                    <a:ext uri="{9D8B030D-6E8A-4147-A177-3AD203B41FA5}">
                      <a16:colId xmlns:a16="http://schemas.microsoft.com/office/drawing/2014/main" val="3922380783"/>
                    </a:ext>
                  </a:extLst>
                </a:gridCol>
                <a:gridCol w="1889817">
                  <a:extLst>
                    <a:ext uri="{9D8B030D-6E8A-4147-A177-3AD203B41FA5}">
                      <a16:colId xmlns:a16="http://schemas.microsoft.com/office/drawing/2014/main" val="3061399151"/>
                    </a:ext>
                  </a:extLst>
                </a:gridCol>
              </a:tblGrid>
              <a:tr h="370840">
                <a:tc>
                  <a:txBody>
                    <a:bodyPr/>
                    <a:lstStyle/>
                    <a:p>
                      <a:pPr algn="ctr"/>
                      <a:r>
                        <a:rPr lang="en-US">
                          <a:latin typeface="Arial (Thân)"/>
                        </a:rPr>
                        <a:t>Tên Mô Hình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atin typeface="Arial (Thân)"/>
                        </a:rPr>
                        <a:t>Deep Learning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atin typeface="Arial (Thân)"/>
                        </a:rPr>
                        <a:t>Mô hình SVD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8676279"/>
                  </a:ext>
                </a:extLst>
              </a:tr>
              <a:tr h="370840">
                <a:tc>
                  <a:txBody>
                    <a:bodyPr/>
                    <a:lstStyle/>
                    <a:p>
                      <a:pPr algn="ctr"/>
                      <a:r>
                        <a:rPr lang="en-US">
                          <a:latin typeface="Arial (Thân)"/>
                        </a:rPr>
                        <a:t>RMSE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0" i="0" kern="1200">
                          <a:solidFill>
                            <a:schemeClr val="tx1"/>
                          </a:solidFill>
                          <a:effectLst/>
                          <a:latin typeface="Arial (Thân)"/>
                          <a:ea typeface="+mn-ea"/>
                          <a:cs typeface="+mn-cs"/>
                        </a:rPr>
                        <a:t>0,862</a:t>
                      </a:r>
                      <a:endParaRPr lang="en-US">
                        <a:latin typeface="Arial (Thâ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0" i="0" kern="1200">
                          <a:solidFill>
                            <a:schemeClr val="tx1"/>
                          </a:solidFill>
                          <a:effectLst/>
                          <a:latin typeface="Arial (Thân)"/>
                          <a:ea typeface="+mn-ea"/>
                          <a:cs typeface="+mn-cs"/>
                        </a:rPr>
                        <a:t>0,873</a:t>
                      </a:r>
                      <a:r>
                        <a:rPr lang="en-US">
                          <a:latin typeface="Arial (Thân)"/>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4127446"/>
                  </a:ext>
                </a:extLst>
              </a:tr>
            </a:tbl>
          </a:graphicData>
        </a:graphic>
      </p:graphicFrame>
    </p:spTree>
    <p:extLst>
      <p:ext uri="{BB962C8B-B14F-4D97-AF65-F5344CB8AC3E}">
        <p14:creationId xmlns:p14="http://schemas.microsoft.com/office/powerpoint/2010/main" val="3431872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1000"/>
                                        <p:tgtEl>
                                          <p:spTgt spid="16"/>
                                        </p:tgtEl>
                                      </p:cBhvr>
                                    </p:animEffect>
                                    <p:anim calcmode="lin" valueType="num">
                                      <p:cBhvr>
                                        <p:cTn id="19" dur="1000" fill="hold"/>
                                        <p:tgtEl>
                                          <p:spTgt spid="16"/>
                                        </p:tgtEl>
                                        <p:attrNameLst>
                                          <p:attrName>ppt_x</p:attrName>
                                        </p:attrNameLst>
                                      </p:cBhvr>
                                      <p:tavLst>
                                        <p:tav tm="0">
                                          <p:val>
                                            <p:strVal val="#ppt_x"/>
                                          </p:val>
                                        </p:tav>
                                        <p:tav tm="100000">
                                          <p:val>
                                            <p:strVal val="#ppt_x"/>
                                          </p:val>
                                        </p:tav>
                                      </p:tavLst>
                                    </p:anim>
                                    <p:anim calcmode="lin" valueType="num">
                                      <p:cBhvr>
                                        <p:cTn id="2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500" fill="hold"/>
                                        <p:tgtEl>
                                          <p:spTgt spid="8"/>
                                        </p:tgtEl>
                                        <p:attrNameLst>
                                          <p:attrName>ppt_w</p:attrName>
                                        </p:attrNameLst>
                                      </p:cBhvr>
                                      <p:tavLst>
                                        <p:tav tm="0">
                                          <p:val>
                                            <p:fltVal val="0"/>
                                          </p:val>
                                        </p:tav>
                                        <p:tav tm="100000">
                                          <p:val>
                                            <p:strVal val="#ppt_w"/>
                                          </p:val>
                                        </p:tav>
                                      </p:tavLst>
                                    </p:anim>
                                    <p:anim calcmode="lin" valueType="num">
                                      <p:cBhvr>
                                        <p:cTn id="26" dur="500" fill="hold"/>
                                        <p:tgtEl>
                                          <p:spTgt spid="8"/>
                                        </p:tgtEl>
                                        <p:attrNameLst>
                                          <p:attrName>ppt_h</p:attrName>
                                        </p:attrNameLst>
                                      </p:cBhvr>
                                      <p:tavLst>
                                        <p:tav tm="0">
                                          <p:val>
                                            <p:fltVal val="0"/>
                                          </p:val>
                                        </p:tav>
                                        <p:tav tm="100000">
                                          <p:val>
                                            <p:strVal val="#ppt_h"/>
                                          </p:val>
                                        </p:tav>
                                      </p:tavLst>
                                    </p:anim>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êu đề 1">
            <a:extLst>
              <a:ext uri="{FF2B5EF4-FFF2-40B4-BE49-F238E27FC236}">
                <a16:creationId xmlns:a16="http://schemas.microsoft.com/office/drawing/2014/main" id="{DAD7A85D-7A91-4FED-B933-D13295D03640}"/>
              </a:ext>
            </a:extLst>
          </p:cNvPr>
          <p:cNvSpPr>
            <a:spLocks noGrp="1"/>
          </p:cNvSpPr>
          <p:nvPr>
            <p:ph type="title"/>
          </p:nvPr>
        </p:nvSpPr>
        <p:spPr>
          <a:xfrm>
            <a:off x="668866" y="0"/>
            <a:ext cx="10701867" cy="1325563"/>
          </a:xfrm>
        </p:spPr>
        <p:txBody>
          <a:bodyPr vert="horz" lIns="91440" tIns="45720" rIns="91440" bIns="45720" rtlCol="0" anchor="ctr">
            <a:normAutofit/>
          </a:bodyPr>
          <a:lstStyle/>
          <a:p>
            <a:r>
              <a:rPr lang="en-US"/>
              <a:t>ĐÁNH GIÁ VÀ SO SÁNH KẾT QUẢ</a:t>
            </a:r>
            <a:br>
              <a:rPr lang="en-US"/>
            </a:br>
            <a:endParaRPr lang="en-US"/>
          </a:p>
        </p:txBody>
      </p:sp>
      <p:sp>
        <p:nvSpPr>
          <p:cNvPr id="2" name="Hộp Văn bản 1">
            <a:extLst>
              <a:ext uri="{FF2B5EF4-FFF2-40B4-BE49-F238E27FC236}">
                <a16:creationId xmlns:a16="http://schemas.microsoft.com/office/drawing/2014/main" id="{1359119B-0BE5-48B4-9E76-6846E60F3C25}"/>
              </a:ext>
            </a:extLst>
          </p:cNvPr>
          <p:cNvSpPr txBox="1"/>
          <p:nvPr/>
        </p:nvSpPr>
        <p:spPr>
          <a:xfrm>
            <a:off x="1393548" y="1433475"/>
            <a:ext cx="6158320" cy="2118529"/>
          </a:xfrm>
          <a:prstGeom prst="rect">
            <a:avLst/>
          </a:prstGeom>
          <a:noFill/>
        </p:spPr>
        <p:txBody>
          <a:bodyPr wrap="square" rtlCol="0">
            <a:spAutoFit/>
          </a:bodyPr>
          <a:lstStyle/>
          <a:p>
            <a:pPr>
              <a:lnSpc>
                <a:spcPct val="150000"/>
              </a:lnSpc>
            </a:pPr>
            <a:r>
              <a:rPr lang="en-US"/>
              <a:t>Tập huấn luyện: 90%</a:t>
            </a:r>
          </a:p>
          <a:p>
            <a:pPr>
              <a:lnSpc>
                <a:spcPct val="150000"/>
              </a:lnSpc>
            </a:pPr>
            <a:r>
              <a:rPr lang="en-US"/>
              <a:t>Tập kiểm thử: 10%</a:t>
            </a:r>
          </a:p>
          <a:p>
            <a:pPr>
              <a:lnSpc>
                <a:spcPct val="150000"/>
              </a:lnSpc>
            </a:pPr>
            <a:r>
              <a:rPr lang="en-US"/>
              <a:t>Cách đánh giá: </a:t>
            </a:r>
          </a:p>
          <a:p>
            <a:pPr marL="285750" indent="-285750">
              <a:lnSpc>
                <a:spcPct val="150000"/>
              </a:lnSpc>
              <a:buFont typeface="Arial" panose="020B0604020202020204" pitchFamily="34" charset="0"/>
              <a:buChar char="•"/>
            </a:pPr>
            <a:r>
              <a:rPr lang="en-US"/>
              <a:t>Sai: rating_true – rating_predict ≥ 1</a:t>
            </a:r>
          </a:p>
          <a:p>
            <a:pPr marL="285750" indent="-285750">
              <a:lnSpc>
                <a:spcPct val="150000"/>
              </a:lnSpc>
              <a:buFont typeface="Arial" panose="020B0604020202020204" pitchFamily="34" charset="0"/>
              <a:buChar char="•"/>
            </a:pPr>
            <a:r>
              <a:rPr lang="en-US"/>
              <a:t>Đúng: rating_true – rating_predict &lt; 1 </a:t>
            </a:r>
          </a:p>
        </p:txBody>
      </p:sp>
      <p:pic>
        <p:nvPicPr>
          <p:cNvPr id="9" name="Hình ảnh 8">
            <a:extLst>
              <a:ext uri="{FF2B5EF4-FFF2-40B4-BE49-F238E27FC236}">
                <a16:creationId xmlns:a16="http://schemas.microsoft.com/office/drawing/2014/main" id="{DCB0E1D6-8116-4900-8AFE-EAA5843A8B96}"/>
              </a:ext>
            </a:extLst>
          </p:cNvPr>
          <p:cNvPicPr>
            <a:picLocks noChangeAspect="1"/>
          </p:cNvPicPr>
          <p:nvPr/>
        </p:nvPicPr>
        <p:blipFill>
          <a:blip r:embed="rId3"/>
          <a:stretch>
            <a:fillRect/>
          </a:stretch>
        </p:blipFill>
        <p:spPr>
          <a:xfrm>
            <a:off x="2924686" y="4171913"/>
            <a:ext cx="5799765" cy="1252612"/>
          </a:xfrm>
          <a:prstGeom prst="rect">
            <a:avLst/>
          </a:prstGeom>
        </p:spPr>
      </p:pic>
    </p:spTree>
    <p:extLst>
      <p:ext uri="{BB962C8B-B14F-4D97-AF65-F5344CB8AC3E}">
        <p14:creationId xmlns:p14="http://schemas.microsoft.com/office/powerpoint/2010/main" val="69844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circle(in)">
                                      <p:cBhvr>
                                        <p:cTn id="13"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20210119_193033">
            <a:hlinkClick r:id="" action="ppaction://media"/>
            <a:extLst>
              <a:ext uri="{FF2B5EF4-FFF2-40B4-BE49-F238E27FC236}">
                <a16:creationId xmlns:a16="http://schemas.microsoft.com/office/drawing/2014/main" id="{E44DEE7A-2BCC-4F7F-9221-13C5848BBD9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644650" y="1346200"/>
            <a:ext cx="8715375" cy="4902200"/>
          </a:xfrm>
        </p:spPr>
      </p:pic>
      <p:sp>
        <p:nvSpPr>
          <p:cNvPr id="3" name="Tiêu đề 1">
            <a:extLst>
              <a:ext uri="{FF2B5EF4-FFF2-40B4-BE49-F238E27FC236}">
                <a16:creationId xmlns:a16="http://schemas.microsoft.com/office/drawing/2014/main" id="{D2408719-CEC6-42B0-805C-1D2FD50F3F4B}"/>
              </a:ext>
            </a:extLst>
          </p:cNvPr>
          <p:cNvSpPr>
            <a:spLocks noGrp="1"/>
          </p:cNvSpPr>
          <p:nvPr>
            <p:ph type="title"/>
          </p:nvPr>
        </p:nvSpPr>
        <p:spPr>
          <a:xfrm>
            <a:off x="668866" y="0"/>
            <a:ext cx="10701867" cy="1325563"/>
          </a:xfrm>
        </p:spPr>
        <p:txBody>
          <a:bodyPr vert="horz" lIns="91440" tIns="45720" rIns="91440" bIns="45720" rtlCol="0" anchor="ctr">
            <a:normAutofit/>
          </a:bodyPr>
          <a:lstStyle/>
          <a:p>
            <a:pPr marL="857250" indent="-857250">
              <a:buFont typeface="+mj-lt"/>
              <a:buAutoNum type="romanUcPeriod" startAt="4"/>
            </a:pPr>
            <a:r>
              <a:rPr lang="en-US"/>
              <a:t>Demo</a:t>
            </a:r>
            <a:br>
              <a:rPr lang="en-US"/>
            </a:br>
            <a:endParaRPr lang="en-US"/>
          </a:p>
        </p:txBody>
      </p:sp>
    </p:spTree>
    <p:extLst>
      <p:ext uri="{BB962C8B-B14F-4D97-AF65-F5344CB8AC3E}">
        <p14:creationId xmlns:p14="http://schemas.microsoft.com/office/powerpoint/2010/main" val="4094121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04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hỗ dành sẵn cho Nội dung 4">
            <a:extLst>
              <a:ext uri="{FF2B5EF4-FFF2-40B4-BE49-F238E27FC236}">
                <a16:creationId xmlns:a16="http://schemas.microsoft.com/office/drawing/2014/main" id="{67C27105-FEA3-4B78-92CD-9409F34B1B3B}"/>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a:stretch/>
        </p:blipFill>
        <p:spPr>
          <a:xfrm>
            <a:off x="20" y="860612"/>
            <a:ext cx="12191980" cy="5997388"/>
          </a:xfrm>
          <a:noFill/>
        </p:spPr>
      </p:pic>
    </p:spTree>
    <p:extLst>
      <p:ext uri="{BB962C8B-B14F-4D97-AF65-F5344CB8AC3E}">
        <p14:creationId xmlns:p14="http://schemas.microsoft.com/office/powerpoint/2010/main" val="1510586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Hình ảnh 7" descr="Ảnh có chứa văn bản, được trang trí, đóng&#10;&#10;Mô tả được tạo tự động">
            <a:extLst>
              <a:ext uri="{FF2B5EF4-FFF2-40B4-BE49-F238E27FC236}">
                <a16:creationId xmlns:a16="http://schemas.microsoft.com/office/drawing/2014/main" id="{EB67A32E-449B-41EC-A6A4-B853BBD40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300" y="1634476"/>
            <a:ext cx="8783400" cy="4443595"/>
          </a:xfrm>
          <a:prstGeom prst="rect">
            <a:avLst/>
          </a:prstGeom>
          <a:noFill/>
        </p:spPr>
      </p:pic>
      <p:sp>
        <p:nvSpPr>
          <p:cNvPr id="15" name="Tiêu đề 1">
            <a:extLst>
              <a:ext uri="{FF2B5EF4-FFF2-40B4-BE49-F238E27FC236}">
                <a16:creationId xmlns:a16="http://schemas.microsoft.com/office/drawing/2014/main" id="{DEC25386-1CF1-466F-B7FA-FCC06A70D91E}"/>
              </a:ext>
            </a:extLst>
          </p:cNvPr>
          <p:cNvSpPr>
            <a:spLocks noGrp="1"/>
          </p:cNvSpPr>
          <p:nvPr>
            <p:ph type="title"/>
          </p:nvPr>
        </p:nvSpPr>
        <p:spPr>
          <a:xfrm>
            <a:off x="745066" y="0"/>
            <a:ext cx="10701867" cy="1325563"/>
          </a:xfrm>
        </p:spPr>
        <p:txBody>
          <a:bodyPr>
            <a:normAutofit/>
          </a:bodyPr>
          <a:lstStyle/>
          <a:p>
            <a:pPr marL="857250" indent="-857250">
              <a:buFont typeface="+mj-lt"/>
              <a:buAutoNum type="romanUcPeriod"/>
            </a:pPr>
            <a:r>
              <a:rPr lang="en-US" sz="3600">
                <a:solidFill>
                  <a:schemeClr val="bg1"/>
                </a:solidFill>
              </a:rPr>
              <a:t>TỔNG QUAN VỀ ĐỀ TÀI</a:t>
            </a:r>
            <a:br>
              <a:rPr lang="en-US" sz="3600">
                <a:solidFill>
                  <a:schemeClr val="bg1"/>
                </a:solidFill>
              </a:rPr>
            </a:br>
            <a:endParaRPr lang="en-US" sz="3600"/>
          </a:p>
        </p:txBody>
      </p:sp>
    </p:spTree>
    <p:extLst>
      <p:ext uri="{BB962C8B-B14F-4D97-AF65-F5344CB8AC3E}">
        <p14:creationId xmlns:p14="http://schemas.microsoft.com/office/powerpoint/2010/main" val="183517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5C9F7654-296F-4A76-9613-089DFD3D9F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5356" y="1346201"/>
            <a:ext cx="8715020" cy="4902199"/>
          </a:xfrm>
          <a:prstGeom prst="rect">
            <a:avLst/>
          </a:prstGeom>
          <a:noFill/>
        </p:spPr>
      </p:pic>
      <p:sp>
        <p:nvSpPr>
          <p:cNvPr id="6" name="Tiêu đề 1">
            <a:extLst>
              <a:ext uri="{FF2B5EF4-FFF2-40B4-BE49-F238E27FC236}">
                <a16:creationId xmlns:a16="http://schemas.microsoft.com/office/drawing/2014/main" id="{6F711DBE-A503-40D5-9A3E-98027C35BA56}"/>
              </a:ext>
            </a:extLst>
          </p:cNvPr>
          <p:cNvSpPr txBox="1">
            <a:spLocks/>
          </p:cNvSpPr>
          <p:nvPr/>
        </p:nvSpPr>
        <p:spPr>
          <a:xfrm>
            <a:off x="651932" y="20638"/>
            <a:ext cx="10701867" cy="132556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600" b="1" kern="1200">
                <a:solidFill>
                  <a:schemeClr val="bg1"/>
                </a:solidFill>
                <a:latin typeface="+mj-lt"/>
                <a:ea typeface="+mj-ea"/>
                <a:cs typeface="+mj-cs"/>
              </a:defRPr>
            </a:lvl1pPr>
          </a:lstStyle>
          <a:p>
            <a:pPr marL="857250" indent="-857250">
              <a:buFont typeface="+mj-lt"/>
              <a:buAutoNum type="romanUcPeriod"/>
            </a:pPr>
            <a:r>
              <a:rPr lang="en-US"/>
              <a:t>TỔNG QUAN VỀ ĐỀ TÀI</a:t>
            </a:r>
            <a:br>
              <a:rPr lang="en-US"/>
            </a:br>
            <a:endParaRPr lang="en-US"/>
          </a:p>
        </p:txBody>
      </p:sp>
    </p:spTree>
    <p:extLst>
      <p:ext uri="{BB962C8B-B14F-4D97-AF65-F5344CB8AC3E}">
        <p14:creationId xmlns:p14="http://schemas.microsoft.com/office/powerpoint/2010/main" val="264781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E54E0767-5E52-486D-B3B7-CCE16823B0FF}"/>
              </a:ext>
            </a:extLst>
          </p:cNvPr>
          <p:cNvSpPr>
            <a:spLocks noGrp="1"/>
          </p:cNvSpPr>
          <p:nvPr>
            <p:ph type="title"/>
          </p:nvPr>
        </p:nvSpPr>
        <p:spPr>
          <a:xfrm>
            <a:off x="745331" y="18255"/>
            <a:ext cx="10701337" cy="1325563"/>
          </a:xfrm>
        </p:spPr>
        <p:txBody>
          <a:bodyPr vert="horz" lIns="91440" tIns="45720" rIns="91440" bIns="45720" rtlCol="0" anchor="ctr">
            <a:normAutofit/>
          </a:bodyPr>
          <a:lstStyle/>
          <a:p>
            <a:pPr marL="857250" indent="-857250">
              <a:buFont typeface="+mj-lt"/>
              <a:buAutoNum type="romanUcPeriod"/>
            </a:pPr>
            <a:r>
              <a:rPr lang="en-US"/>
              <a:t>TỔNG QUAN VỀ ĐỀ TÀI</a:t>
            </a:r>
            <a:br>
              <a:rPr lang="en-US"/>
            </a:br>
            <a:endParaRPr lang="en-US"/>
          </a:p>
        </p:txBody>
      </p:sp>
      <p:pic>
        <p:nvPicPr>
          <p:cNvPr id="6" name="Chỗ dành sẵn cho Nội dung 5">
            <a:extLst>
              <a:ext uri="{FF2B5EF4-FFF2-40B4-BE49-F238E27FC236}">
                <a16:creationId xmlns:a16="http://schemas.microsoft.com/office/drawing/2014/main" id="{3B3C3F17-53B7-4FFD-94D0-662D8C4093EA}"/>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568013" y="1825625"/>
            <a:ext cx="5358921" cy="3693048"/>
          </a:xfrm>
          <a:noFill/>
        </p:spPr>
      </p:pic>
      <p:sp>
        <p:nvSpPr>
          <p:cNvPr id="2" name="Hộp Văn bản 1">
            <a:extLst>
              <a:ext uri="{FF2B5EF4-FFF2-40B4-BE49-F238E27FC236}">
                <a16:creationId xmlns:a16="http://schemas.microsoft.com/office/drawing/2014/main" id="{B4FB00E7-F263-4B85-85D4-B0D4064F8E29}"/>
              </a:ext>
            </a:extLst>
          </p:cNvPr>
          <p:cNvSpPr txBox="1"/>
          <p:nvPr/>
        </p:nvSpPr>
        <p:spPr>
          <a:xfrm>
            <a:off x="6265068" y="1886996"/>
            <a:ext cx="5579101" cy="4351338"/>
          </a:xfrm>
          <a:prstGeom prst="rect">
            <a:avLst/>
          </a:prstGeom>
        </p:spPr>
        <p:txBody>
          <a:bodyPr vert="horz" lIns="91440" tIns="45720" rIns="91440" bIns="45720" rtlCol="0">
            <a:normAutofit/>
          </a:bodyPr>
          <a:lstStyle/>
          <a:p>
            <a:pPr algn="just" defTabSz="685800">
              <a:lnSpc>
                <a:spcPct val="150000"/>
              </a:lnSpc>
              <a:spcAft>
                <a:spcPts val="600"/>
              </a:spcAft>
            </a:pPr>
            <a:r>
              <a:rPr lang="vi-VN" sz="2100" b="0" i="0">
                <a:effectLst/>
                <a:latin typeface="Arial (Thân)"/>
              </a:rPr>
              <a:t>Hệ thống gợi ý hay hệ thống đề xuất</a:t>
            </a:r>
            <a:r>
              <a:rPr lang="en-US" sz="2100" b="0" i="0">
                <a:effectLst/>
                <a:latin typeface="Arial (Thân)"/>
              </a:rPr>
              <a:t> </a:t>
            </a:r>
            <a:r>
              <a:rPr lang="vi-VN" sz="2100" b="0" i="0">
                <a:effectLst/>
                <a:latin typeface="Arial (Thân)"/>
              </a:rPr>
              <a:t>(Recommendation Systems) là một lớp con</a:t>
            </a:r>
            <a:r>
              <a:rPr lang="en-US" sz="2100" b="0" i="0">
                <a:effectLst/>
                <a:latin typeface="Arial (Thân)"/>
              </a:rPr>
              <a:t> </a:t>
            </a:r>
            <a:r>
              <a:rPr lang="vi-VN" sz="2100" b="0" i="0">
                <a:effectLst/>
                <a:latin typeface="Arial (Thân)"/>
              </a:rPr>
              <a:t>của hệ</a:t>
            </a:r>
            <a:r>
              <a:rPr lang="en-US" sz="2100" b="0" i="0">
                <a:effectLst/>
                <a:latin typeface="Arial (Thân)"/>
              </a:rPr>
              <a:t> </a:t>
            </a:r>
            <a:r>
              <a:rPr lang="vi-VN" sz="2100" b="0" i="0">
                <a:effectLst/>
                <a:latin typeface="Arial (Thân)"/>
              </a:rPr>
              <a:t>thống lọc thông tin sử dụng các thuật</a:t>
            </a:r>
            <a:r>
              <a:rPr lang="en-US" sz="2100" b="0" i="0">
                <a:effectLst/>
                <a:latin typeface="Arial (Thân)"/>
              </a:rPr>
              <a:t> </a:t>
            </a:r>
            <a:r>
              <a:rPr lang="vi-VN" sz="2100" b="0" i="0">
                <a:effectLst/>
                <a:latin typeface="Arial (Thân)"/>
              </a:rPr>
              <a:t>toán để lọc các thông tin dựa vào đó đưa ra</a:t>
            </a:r>
            <a:r>
              <a:rPr lang="en-US" sz="2100" b="0" i="0">
                <a:effectLst/>
                <a:latin typeface="Arial (Thân)"/>
              </a:rPr>
              <a:t> </a:t>
            </a:r>
            <a:r>
              <a:rPr lang="vi-VN" sz="2100" b="0" i="0">
                <a:effectLst/>
                <a:latin typeface="Arial (Thân)"/>
              </a:rPr>
              <a:t>các dự</a:t>
            </a:r>
            <a:r>
              <a:rPr lang="en-US" sz="2100" b="0" i="0">
                <a:effectLst/>
                <a:latin typeface="Arial (Thân)"/>
              </a:rPr>
              <a:t> </a:t>
            </a:r>
            <a:r>
              <a:rPr lang="vi-VN" sz="2100" b="0" i="0">
                <a:effectLst/>
                <a:latin typeface="Arial (Thân)"/>
              </a:rPr>
              <a:t>đoán cũng như xếp hạng dựa trên sở</a:t>
            </a:r>
            <a:r>
              <a:rPr lang="en-US" sz="2100" b="0" i="0">
                <a:effectLst/>
                <a:latin typeface="Arial (Thân)"/>
              </a:rPr>
              <a:t> </a:t>
            </a:r>
            <a:r>
              <a:rPr lang="vi-VN" sz="2100" b="0" i="0">
                <a:effectLst/>
                <a:latin typeface="Arial (Thân)"/>
              </a:rPr>
              <a:t>thích hay thói quen của người dùng</a:t>
            </a:r>
            <a:br>
              <a:rPr lang="vi-VN" sz="2100">
                <a:latin typeface="Arial (Thân)"/>
              </a:rPr>
            </a:br>
            <a:endParaRPr lang="en-US" sz="2100">
              <a:latin typeface="Arial (Thân)"/>
            </a:endParaRPr>
          </a:p>
        </p:txBody>
      </p:sp>
    </p:spTree>
    <p:extLst>
      <p:ext uri="{BB962C8B-B14F-4D97-AF65-F5344CB8AC3E}">
        <p14:creationId xmlns:p14="http://schemas.microsoft.com/office/powerpoint/2010/main" val="504164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0198C09C-0C53-4CD7-967C-A7EC276A9932}"/>
              </a:ext>
            </a:extLst>
          </p:cNvPr>
          <p:cNvSpPr>
            <a:spLocks noGrp="1"/>
          </p:cNvSpPr>
          <p:nvPr>
            <p:ph type="body" sz="half" idx="2"/>
          </p:nvPr>
        </p:nvSpPr>
        <p:spPr>
          <a:xfrm>
            <a:off x="323717" y="2017960"/>
            <a:ext cx="8385277" cy="4302252"/>
          </a:xfrm>
        </p:spPr>
        <p:txBody>
          <a:bodyPr>
            <a:noAutofit/>
          </a:bodyPr>
          <a:lstStyle/>
          <a:p>
            <a:pPr marL="285750" indent="-285750">
              <a:lnSpc>
                <a:spcPct val="150000"/>
              </a:lnSpc>
              <a:buFont typeface="Arial" panose="020B0604020202020204" pitchFamily="34" charset="0"/>
              <a:buChar char="•"/>
            </a:pPr>
            <a:r>
              <a:rPr lang="vi-VN" sz="1800" b="0" i="0">
                <a:solidFill>
                  <a:schemeClr val="tx1"/>
                </a:solidFill>
                <a:effectLst/>
                <a:latin typeface="Arial (Thân)"/>
              </a:rPr>
              <a:t>Khả năng đưa ra các dịch vụ cá nhân hóa, hướng tới từng đối tượng khách hàng cụ thể.</a:t>
            </a:r>
          </a:p>
          <a:p>
            <a:pPr marL="285750" indent="-285750">
              <a:lnSpc>
                <a:spcPct val="150000"/>
              </a:lnSpc>
              <a:buFont typeface="Arial" panose="020B0604020202020204" pitchFamily="34" charset="0"/>
              <a:buChar char="•"/>
            </a:pPr>
            <a:r>
              <a:rPr lang="vi-VN" sz="1800" b="0" i="0">
                <a:solidFill>
                  <a:schemeClr val="tx1"/>
                </a:solidFill>
                <a:effectLst/>
                <a:latin typeface="Arial (Thân)"/>
              </a:rPr>
              <a:t>Tăng mức tín nhiệm và trung thành của khách hàng.</a:t>
            </a:r>
          </a:p>
          <a:p>
            <a:pPr marL="285750" indent="-285750">
              <a:lnSpc>
                <a:spcPct val="150000"/>
              </a:lnSpc>
              <a:buFont typeface="Arial" panose="020B0604020202020204" pitchFamily="34" charset="0"/>
              <a:buChar char="•"/>
            </a:pPr>
            <a:r>
              <a:rPr lang="vi-VN" sz="1800" b="0" i="0">
                <a:solidFill>
                  <a:schemeClr val="tx1"/>
                </a:solidFill>
                <a:effectLst/>
                <a:latin typeface="Arial (Thân)"/>
              </a:rPr>
              <a:t>Tăng doanh thu, tăng CTR (Click-through rate)…</a:t>
            </a:r>
          </a:p>
          <a:p>
            <a:pPr marL="285750" indent="-285750">
              <a:lnSpc>
                <a:spcPct val="150000"/>
              </a:lnSpc>
              <a:buFont typeface="Arial" panose="020B0604020202020204" pitchFamily="34" charset="0"/>
              <a:buChar char="•"/>
            </a:pPr>
            <a:r>
              <a:rPr lang="vi-VN" sz="1800" b="0" i="0">
                <a:solidFill>
                  <a:schemeClr val="tx1"/>
                </a:solidFill>
                <a:effectLst/>
                <a:latin typeface="Arial (Thân)"/>
              </a:rPr>
              <a:t>Thêm hiểu biết về khách hàng</a:t>
            </a:r>
          </a:p>
          <a:p>
            <a:pPr marL="285750" indent="-285750">
              <a:lnSpc>
                <a:spcPct val="150000"/>
              </a:lnSpc>
              <a:buFont typeface="Arial" panose="020B0604020202020204" pitchFamily="34" charset="0"/>
              <a:buChar char="•"/>
            </a:pPr>
            <a:r>
              <a:rPr lang="en-US" sz="1800">
                <a:solidFill>
                  <a:schemeClr val="tx1"/>
                </a:solidFill>
                <a:latin typeface="Arial (Thân)"/>
              </a:rPr>
              <a:t>Tại Amazon, 35% doanh thu nhờ vào hệ thống gợi ý.</a:t>
            </a:r>
          </a:p>
          <a:p>
            <a:pPr marL="285750" indent="-285750">
              <a:lnSpc>
                <a:spcPct val="150000"/>
              </a:lnSpc>
              <a:buFont typeface="Arial" panose="020B0604020202020204" pitchFamily="34" charset="0"/>
              <a:buChar char="•"/>
            </a:pPr>
            <a:r>
              <a:rPr lang="en-US" sz="1800" spc="40">
                <a:solidFill>
                  <a:schemeClr val="tx1"/>
                </a:solidFill>
                <a:latin typeface="Arial (Thân)"/>
              </a:rPr>
              <a:t>Tại Google, những tin tức được gợi ý đẩy tỉ lệ click lên 38%.</a:t>
            </a:r>
            <a:endParaRPr lang="vi-VN" sz="1800">
              <a:solidFill>
                <a:schemeClr val="tx1"/>
              </a:solidFill>
              <a:effectLst/>
              <a:latin typeface="Arial (Thân)"/>
            </a:endParaRPr>
          </a:p>
          <a:p>
            <a:pPr marL="285750" indent="-285750">
              <a:lnSpc>
                <a:spcPct val="150000"/>
              </a:lnSpc>
              <a:buFont typeface="Arial" panose="020B0604020202020204" pitchFamily="34" charset="0"/>
              <a:buChar char="•"/>
            </a:pPr>
            <a:r>
              <a:rPr lang="en-US" sz="1800" spc="40">
                <a:solidFill>
                  <a:schemeClr val="tx1"/>
                </a:solidFill>
                <a:latin typeface="Arial (Thân)"/>
              </a:rPr>
              <a:t>Tại Netflix, hai phần ba số phim được xem đều nằm trong danh mục gợi ý.</a:t>
            </a:r>
            <a:endParaRPr lang="vi-VN" sz="1800">
              <a:solidFill>
                <a:schemeClr val="tx1"/>
              </a:solidFill>
              <a:effectLst/>
              <a:latin typeface="Arial (Thân)"/>
            </a:endParaRPr>
          </a:p>
          <a:p>
            <a:pPr marL="0" indent="0">
              <a:buNone/>
            </a:pPr>
            <a:endParaRPr lang="en-US" sz="1800">
              <a:solidFill>
                <a:schemeClr val="tx1"/>
              </a:solidFill>
              <a:latin typeface="Arial (Thân)"/>
            </a:endParaRPr>
          </a:p>
        </p:txBody>
      </p:sp>
      <p:sp>
        <p:nvSpPr>
          <p:cNvPr id="10" name="Tiêu đề 1">
            <a:extLst>
              <a:ext uri="{FF2B5EF4-FFF2-40B4-BE49-F238E27FC236}">
                <a16:creationId xmlns:a16="http://schemas.microsoft.com/office/drawing/2014/main" id="{709652EA-A246-4AFD-A768-FC06DBCE0423}"/>
              </a:ext>
            </a:extLst>
          </p:cNvPr>
          <p:cNvSpPr>
            <a:spLocks noGrp="1"/>
          </p:cNvSpPr>
          <p:nvPr>
            <p:ph type="title"/>
          </p:nvPr>
        </p:nvSpPr>
        <p:spPr>
          <a:xfrm>
            <a:off x="745331" y="18255"/>
            <a:ext cx="10701337" cy="1325563"/>
          </a:xfrm>
        </p:spPr>
        <p:txBody>
          <a:bodyPr vert="horz" lIns="91440" tIns="45720" rIns="91440" bIns="45720" rtlCol="0" anchor="ctr">
            <a:normAutofit/>
          </a:bodyPr>
          <a:lstStyle/>
          <a:p>
            <a:pPr marL="857250" indent="-857250">
              <a:buFont typeface="+mj-lt"/>
              <a:buAutoNum type="romanUcPeriod"/>
            </a:pPr>
            <a:r>
              <a:rPr lang="en-US" sz="3600"/>
              <a:t>TỔNG QUAN VỀ ĐỀ TÀI</a:t>
            </a:r>
            <a:br>
              <a:rPr lang="en-US" sz="3600"/>
            </a:br>
            <a:endParaRPr lang="en-US" sz="3600"/>
          </a:p>
        </p:txBody>
      </p:sp>
      <p:sp>
        <p:nvSpPr>
          <p:cNvPr id="11" name="Hộp Văn bản 10">
            <a:extLst>
              <a:ext uri="{FF2B5EF4-FFF2-40B4-BE49-F238E27FC236}">
                <a16:creationId xmlns:a16="http://schemas.microsoft.com/office/drawing/2014/main" id="{CD001F2E-A9C7-465A-B584-58DF446182B1}"/>
              </a:ext>
            </a:extLst>
          </p:cNvPr>
          <p:cNvSpPr txBox="1"/>
          <p:nvPr/>
        </p:nvSpPr>
        <p:spPr>
          <a:xfrm>
            <a:off x="323717" y="1358630"/>
            <a:ext cx="6134470" cy="492443"/>
          </a:xfrm>
          <a:prstGeom prst="rect">
            <a:avLst/>
          </a:prstGeom>
          <a:noFill/>
        </p:spPr>
        <p:txBody>
          <a:bodyPr wrap="square" rtlCol="0">
            <a:spAutoFit/>
          </a:bodyPr>
          <a:lstStyle/>
          <a:p>
            <a:r>
              <a:rPr lang="en-US" sz="2600" b="1">
                <a:latin typeface="Arial (Thân)"/>
              </a:rPr>
              <a:t>Lợi ý của hệ thống gợi ý</a:t>
            </a:r>
          </a:p>
        </p:txBody>
      </p:sp>
      <p:pic>
        <p:nvPicPr>
          <p:cNvPr id="17" name="Hình ảnh 16">
            <a:extLst>
              <a:ext uri="{FF2B5EF4-FFF2-40B4-BE49-F238E27FC236}">
                <a16:creationId xmlns:a16="http://schemas.microsoft.com/office/drawing/2014/main" id="{0F12B3C3-2448-4CE3-BD41-180EFA380A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1010" y="1358630"/>
            <a:ext cx="3057272" cy="2459116"/>
          </a:xfrm>
          <a:prstGeom prst="rect">
            <a:avLst/>
          </a:prstGeom>
        </p:spPr>
      </p:pic>
      <p:pic>
        <p:nvPicPr>
          <p:cNvPr id="19" name="Hình ảnh 18">
            <a:extLst>
              <a:ext uri="{FF2B5EF4-FFF2-40B4-BE49-F238E27FC236}">
                <a16:creationId xmlns:a16="http://schemas.microsoft.com/office/drawing/2014/main" id="{93039606-D69F-4C96-8E0A-65A5B6720B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1010" y="4169086"/>
            <a:ext cx="3057271" cy="2459116"/>
          </a:xfrm>
          <a:prstGeom prst="rect">
            <a:avLst/>
          </a:prstGeom>
        </p:spPr>
      </p:pic>
    </p:spTree>
    <p:extLst>
      <p:ext uri="{BB962C8B-B14F-4D97-AF65-F5344CB8AC3E}">
        <p14:creationId xmlns:p14="http://schemas.microsoft.com/office/powerpoint/2010/main" val="421819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circle(in)">
                                      <p:cBhvr>
                                        <p:cTn id="13" dur="1000"/>
                                        <p:tgtEl>
                                          <p:spTgt spid="17"/>
                                        </p:tgtEl>
                                      </p:cBhvr>
                                    </p:animEffect>
                                  </p:childTnLst>
                                </p:cTn>
                              </p:par>
                              <p:par>
                                <p:cTn id="14" presetID="6" presetClass="entr" presetSubtype="16"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circle(in)">
                                      <p:cBhvr>
                                        <p:cTn id="16" dur="10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 calcmode="lin" valueType="num">
                                      <p:cBhvr additive="base">
                                        <p:cTn id="2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 calcmode="lin" valueType="num">
                                      <p:cBhvr additive="base">
                                        <p:cTn id="2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 calcmode="lin" valueType="num">
                                      <p:cBhvr additive="base">
                                        <p:cTn id="3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 calcmode="lin" valueType="num">
                                      <p:cBhvr additive="base">
                                        <p:cTn id="3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anim calcmode="lin" valueType="num">
                                      <p:cBhvr additive="base">
                                        <p:cTn id="4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
                                            <p:txEl>
                                              <p:pRg st="5" end="5"/>
                                            </p:txEl>
                                          </p:spTgt>
                                        </p:tgtEl>
                                        <p:attrNameLst>
                                          <p:attrName>style.visibility</p:attrName>
                                        </p:attrNameLst>
                                      </p:cBhvr>
                                      <p:to>
                                        <p:strVal val="visible"/>
                                      </p:to>
                                    </p:set>
                                    <p:anim calcmode="lin" valueType="num">
                                      <p:cBhvr additive="base">
                                        <p:cTn id="5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3">
                                            <p:txEl>
                                              <p:pRg st="6" end="6"/>
                                            </p:txEl>
                                          </p:spTgt>
                                        </p:tgtEl>
                                        <p:attrNameLst>
                                          <p:attrName>style.visibility</p:attrName>
                                        </p:attrNameLst>
                                      </p:cBhvr>
                                      <p:to>
                                        <p:strVal val="visible"/>
                                      </p:to>
                                    </p:set>
                                    <p:anim calcmode="lin" valueType="num">
                                      <p:cBhvr additive="base">
                                        <p:cTn id="5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775CE2B7-A078-41FA-BCEF-2313C4C0BEB7}"/>
              </a:ext>
            </a:extLst>
          </p:cNvPr>
          <p:cNvSpPr>
            <a:spLocks noGrp="1"/>
          </p:cNvSpPr>
          <p:nvPr>
            <p:ph type="title"/>
          </p:nvPr>
        </p:nvSpPr>
        <p:spPr>
          <a:xfrm>
            <a:off x="668866" y="0"/>
            <a:ext cx="10701867" cy="1325563"/>
          </a:xfrm>
        </p:spPr>
        <p:txBody>
          <a:bodyPr vert="horz" lIns="91440" tIns="45720" rIns="91440" bIns="45720" rtlCol="0" anchor="ctr">
            <a:normAutofit/>
          </a:bodyPr>
          <a:lstStyle/>
          <a:p>
            <a:pPr marL="857250" indent="-857250">
              <a:buFont typeface="+mj-lt"/>
              <a:buAutoNum type="romanUcPeriod"/>
            </a:pPr>
            <a:r>
              <a:rPr lang="en-US"/>
              <a:t>TỔNG QUAN VỀ ĐỀ TÀI</a:t>
            </a:r>
            <a:br>
              <a:rPr lang="en-US"/>
            </a:br>
            <a:endParaRPr lang="en-US"/>
          </a:p>
        </p:txBody>
      </p:sp>
      <p:pic>
        <p:nvPicPr>
          <p:cNvPr id="6" name="Hình ảnh 5">
            <a:extLst>
              <a:ext uri="{FF2B5EF4-FFF2-40B4-BE49-F238E27FC236}">
                <a16:creationId xmlns:a16="http://schemas.microsoft.com/office/drawing/2014/main" id="{48B08460-45D8-4705-97E0-5E987D72B3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96972"/>
            <a:ext cx="6019800" cy="3992675"/>
          </a:xfrm>
          <a:prstGeom prst="rect">
            <a:avLst/>
          </a:prstGeom>
          <a:noFill/>
        </p:spPr>
      </p:pic>
      <p:sp>
        <p:nvSpPr>
          <p:cNvPr id="3" name="Chỗ dành sẵn cho Nội dung 2">
            <a:extLst>
              <a:ext uri="{FF2B5EF4-FFF2-40B4-BE49-F238E27FC236}">
                <a16:creationId xmlns:a16="http://schemas.microsoft.com/office/drawing/2014/main" id="{89E7C8C2-C1D7-460C-B41C-A6DC59F0CDD1}"/>
              </a:ext>
            </a:extLst>
          </p:cNvPr>
          <p:cNvSpPr>
            <a:spLocks noGrp="1"/>
          </p:cNvSpPr>
          <p:nvPr>
            <p:ph sz="half" idx="2"/>
          </p:nvPr>
        </p:nvSpPr>
        <p:spPr>
          <a:xfrm>
            <a:off x="5890707" y="2376670"/>
            <a:ext cx="6019800" cy="3992676"/>
          </a:xfrm>
        </p:spPr>
        <p:txBody>
          <a:bodyPr>
            <a:normAutofit fontScale="92500"/>
          </a:bodyPr>
          <a:lstStyle/>
          <a:p>
            <a:pPr>
              <a:lnSpc>
                <a:spcPct val="250000"/>
              </a:lnSpc>
            </a:pPr>
            <a:r>
              <a:rPr lang="en-US">
                <a:solidFill>
                  <a:schemeClr val="tx1"/>
                </a:solidFill>
                <a:latin typeface="Arial (Thân)"/>
              </a:rPr>
              <a:t>Content-based filtering (phương pháp lọc nội dung)</a:t>
            </a:r>
          </a:p>
          <a:p>
            <a:pPr>
              <a:lnSpc>
                <a:spcPct val="250000"/>
              </a:lnSpc>
            </a:pPr>
            <a:r>
              <a:rPr lang="en-US">
                <a:solidFill>
                  <a:schemeClr val="tx1"/>
                </a:solidFill>
                <a:latin typeface="Arial (Thân)"/>
              </a:rPr>
              <a:t>Collaborative Filtering (phương pháp lọc cộng tác)</a:t>
            </a:r>
          </a:p>
          <a:p>
            <a:pPr>
              <a:lnSpc>
                <a:spcPct val="250000"/>
              </a:lnSpc>
            </a:pPr>
            <a:r>
              <a:rPr lang="en-US">
                <a:solidFill>
                  <a:schemeClr val="tx1"/>
                </a:solidFill>
                <a:latin typeface="Arial (Thân)"/>
              </a:rPr>
              <a:t>Hybrid methods (phương pháp lai)</a:t>
            </a:r>
          </a:p>
          <a:p>
            <a:pPr marL="0" indent="0">
              <a:lnSpc>
                <a:spcPct val="250000"/>
              </a:lnSpc>
              <a:buNone/>
            </a:pPr>
            <a:endParaRPr lang="vi-VN">
              <a:solidFill>
                <a:schemeClr val="tx1"/>
              </a:solidFill>
              <a:latin typeface="Arial (Thân)"/>
            </a:endParaRPr>
          </a:p>
        </p:txBody>
      </p:sp>
      <p:sp>
        <p:nvSpPr>
          <p:cNvPr id="7" name="Hộp Văn bản 6">
            <a:extLst>
              <a:ext uri="{FF2B5EF4-FFF2-40B4-BE49-F238E27FC236}">
                <a16:creationId xmlns:a16="http://schemas.microsoft.com/office/drawing/2014/main" id="{D15E621A-1E7B-4708-8A75-31EB0F4AE6A7}"/>
              </a:ext>
            </a:extLst>
          </p:cNvPr>
          <p:cNvSpPr txBox="1"/>
          <p:nvPr/>
        </p:nvSpPr>
        <p:spPr>
          <a:xfrm>
            <a:off x="651933" y="1480435"/>
            <a:ext cx="5912528" cy="461665"/>
          </a:xfrm>
          <a:prstGeom prst="rect">
            <a:avLst/>
          </a:prstGeom>
          <a:noFill/>
        </p:spPr>
        <p:txBody>
          <a:bodyPr wrap="square" rtlCol="0">
            <a:spAutoFit/>
          </a:bodyPr>
          <a:lstStyle/>
          <a:p>
            <a:r>
              <a:rPr lang="en-US" sz="2400" b="1">
                <a:latin typeface="Arial (Thân)"/>
                <a:cs typeface="Arial" panose="020B0604020202020204" pitchFamily="34" charset="0"/>
              </a:rPr>
              <a:t>Những phương pháp tiếp cận</a:t>
            </a:r>
          </a:p>
        </p:txBody>
      </p:sp>
    </p:spTree>
    <p:extLst>
      <p:ext uri="{BB962C8B-B14F-4D97-AF65-F5344CB8AC3E}">
        <p14:creationId xmlns:p14="http://schemas.microsoft.com/office/powerpoint/2010/main" val="183611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 calcmode="lin" valueType="num">
                                      <p:cBhvr additive="base">
                                        <p:cTn id="1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 calcmode="lin" valueType="num">
                                      <p:cBhvr additive="base">
                                        <p:cTn id="24"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 calcmode="lin" valueType="num">
                                      <p:cBhvr additive="base">
                                        <p:cTn id="30"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a16="http://schemas.microsoft.com/office/drawing/2014/main" id="{4CE2F860-1AD3-4348-B5D9-D3CB4FA114AD}"/>
              </a:ext>
            </a:extLst>
          </p:cNvPr>
          <p:cNvSpPr>
            <a:spLocks noGrp="1"/>
          </p:cNvSpPr>
          <p:nvPr>
            <p:ph idx="1"/>
          </p:nvPr>
        </p:nvSpPr>
        <p:spPr>
          <a:xfrm>
            <a:off x="651932" y="1245135"/>
            <a:ext cx="10701867" cy="2827765"/>
          </a:xfrm>
        </p:spPr>
        <p:txBody>
          <a:bodyPr>
            <a:normAutofit fontScale="92500" lnSpcReduction="20000"/>
          </a:bodyPr>
          <a:lstStyle/>
          <a:p>
            <a:pPr marL="0" indent="0">
              <a:lnSpc>
                <a:spcPct val="150000"/>
              </a:lnSpc>
              <a:buNone/>
            </a:pPr>
            <a:r>
              <a:rPr lang="en-US" sz="2500" b="1">
                <a:solidFill>
                  <a:schemeClr val="tx1"/>
                </a:solidFill>
                <a:latin typeface="Arial (Thân)"/>
              </a:rPr>
              <a:t>Dữ liệu trong hệ gợi ý</a:t>
            </a:r>
          </a:p>
          <a:p>
            <a:pPr>
              <a:lnSpc>
                <a:spcPct val="150000"/>
              </a:lnSpc>
            </a:pPr>
            <a:r>
              <a:rPr lang="vi-VN">
                <a:solidFill>
                  <a:schemeClr val="tx1"/>
                </a:solidFill>
                <a:latin typeface="Arial (Thân)"/>
              </a:rPr>
              <a:t>Ba thực th</a:t>
            </a:r>
            <a:r>
              <a:rPr lang="en-US">
                <a:solidFill>
                  <a:schemeClr val="tx1"/>
                </a:solidFill>
                <a:latin typeface="Arial (Thân)"/>
              </a:rPr>
              <a:t>ể</a:t>
            </a:r>
            <a:r>
              <a:rPr lang="vi-VN">
                <a:solidFill>
                  <a:schemeClr val="tx1"/>
                </a:solidFill>
                <a:latin typeface="Arial (Thân)"/>
              </a:rPr>
              <a:t> chính: người dùng, sản phẩm, tương tác người dùng - sản ph</a:t>
            </a:r>
            <a:r>
              <a:rPr lang="en-US">
                <a:solidFill>
                  <a:schemeClr val="tx1"/>
                </a:solidFill>
                <a:latin typeface="Arial (Thân)"/>
              </a:rPr>
              <a:t>ẩ</a:t>
            </a:r>
            <a:r>
              <a:rPr lang="vi-VN">
                <a:solidFill>
                  <a:schemeClr val="tx1"/>
                </a:solidFill>
                <a:latin typeface="Arial (Thân)"/>
              </a:rPr>
              <a:t>m.</a:t>
            </a:r>
          </a:p>
          <a:p>
            <a:pPr>
              <a:lnSpc>
                <a:spcPct val="150000"/>
              </a:lnSpc>
            </a:pPr>
            <a:r>
              <a:rPr lang="vi-VN">
                <a:solidFill>
                  <a:schemeClr val="tx1"/>
                </a:solidFill>
                <a:latin typeface="Arial (Thân)"/>
              </a:rPr>
              <a:t>Biểu diễn dữ liệu thành Utility matrix</a:t>
            </a:r>
          </a:p>
          <a:p>
            <a:pPr>
              <a:lnSpc>
                <a:spcPct val="150000"/>
              </a:lnSpc>
            </a:pPr>
            <a:r>
              <a:rPr lang="vi-VN">
                <a:solidFill>
                  <a:schemeClr val="tx1"/>
                </a:solidFill>
                <a:latin typeface="Arial (Thân)"/>
              </a:rPr>
              <a:t>Các loại dữ liệu: </a:t>
            </a:r>
          </a:p>
          <a:p>
            <a:pPr lvl="1">
              <a:lnSpc>
                <a:spcPct val="150000"/>
              </a:lnSpc>
              <a:buFont typeface="Courier New" panose="02070309020205020404" pitchFamily="49" charset="0"/>
              <a:buChar char="o"/>
            </a:pPr>
            <a:r>
              <a:rPr lang="vi-VN">
                <a:solidFill>
                  <a:schemeClr val="tx1"/>
                </a:solidFill>
                <a:latin typeface="Arial (Thân)"/>
              </a:rPr>
              <a:t>Dữ liệu tường minh (Explicit data)</a:t>
            </a:r>
          </a:p>
          <a:p>
            <a:pPr lvl="1">
              <a:lnSpc>
                <a:spcPct val="150000"/>
              </a:lnSpc>
              <a:buFont typeface="Courier New" panose="02070309020205020404" pitchFamily="49" charset="0"/>
              <a:buChar char="o"/>
            </a:pPr>
            <a:r>
              <a:rPr lang="vi-VN">
                <a:solidFill>
                  <a:schemeClr val="tx1"/>
                </a:solidFill>
                <a:latin typeface="Arial (Thân)"/>
              </a:rPr>
              <a:t>Dữ liệu t</a:t>
            </a:r>
            <a:r>
              <a:rPr lang="en-US">
                <a:solidFill>
                  <a:schemeClr val="tx1"/>
                </a:solidFill>
                <a:latin typeface="Arial (Thân)"/>
              </a:rPr>
              <a:t>iềm</a:t>
            </a:r>
            <a:r>
              <a:rPr lang="vi-VN">
                <a:solidFill>
                  <a:schemeClr val="tx1"/>
                </a:solidFill>
                <a:latin typeface="Arial (Thân)"/>
              </a:rPr>
              <a:t> ẩn (Implicit data)</a:t>
            </a:r>
          </a:p>
          <a:p>
            <a:pPr>
              <a:lnSpc>
                <a:spcPct val="150000"/>
              </a:lnSpc>
            </a:pPr>
            <a:endParaRPr lang="en-US">
              <a:solidFill>
                <a:schemeClr val="tx1"/>
              </a:solidFill>
              <a:latin typeface="Arial (Thân)"/>
            </a:endParaRPr>
          </a:p>
        </p:txBody>
      </p:sp>
      <p:sp>
        <p:nvSpPr>
          <p:cNvPr id="4" name="Tiêu đề 1">
            <a:extLst>
              <a:ext uri="{FF2B5EF4-FFF2-40B4-BE49-F238E27FC236}">
                <a16:creationId xmlns:a16="http://schemas.microsoft.com/office/drawing/2014/main" id="{A85F12CF-D98C-4206-9FE3-2E3B39ABFF17}"/>
              </a:ext>
            </a:extLst>
          </p:cNvPr>
          <p:cNvSpPr>
            <a:spLocks noGrp="1"/>
          </p:cNvSpPr>
          <p:nvPr>
            <p:ph type="title"/>
          </p:nvPr>
        </p:nvSpPr>
        <p:spPr>
          <a:xfrm>
            <a:off x="668866" y="0"/>
            <a:ext cx="10701867" cy="1325563"/>
          </a:xfrm>
        </p:spPr>
        <p:txBody>
          <a:bodyPr vert="horz" lIns="91440" tIns="45720" rIns="91440" bIns="45720" rtlCol="0" anchor="ctr">
            <a:normAutofit/>
          </a:bodyPr>
          <a:lstStyle/>
          <a:p>
            <a:pPr marL="857250" indent="-857250">
              <a:buFont typeface="+mj-lt"/>
              <a:buAutoNum type="romanUcPeriod"/>
            </a:pPr>
            <a:r>
              <a:rPr lang="en-US"/>
              <a:t>TỔNG QUAN VỀ ĐỀ TÀI</a:t>
            </a:r>
            <a:br>
              <a:rPr lang="en-US"/>
            </a:br>
            <a:endParaRPr lang="en-US"/>
          </a:p>
        </p:txBody>
      </p:sp>
      <p:pic>
        <p:nvPicPr>
          <p:cNvPr id="5" name="Hình ảnh 4">
            <a:extLst>
              <a:ext uri="{FF2B5EF4-FFF2-40B4-BE49-F238E27FC236}">
                <a16:creationId xmlns:a16="http://schemas.microsoft.com/office/drawing/2014/main" id="{E5254AE1-5A5E-4EE5-B6B2-31D68945FBC7}"/>
              </a:ext>
            </a:extLst>
          </p:cNvPr>
          <p:cNvPicPr/>
          <p:nvPr/>
        </p:nvPicPr>
        <p:blipFill>
          <a:blip r:embed="rId3"/>
          <a:stretch>
            <a:fillRect/>
          </a:stretch>
        </p:blipFill>
        <p:spPr>
          <a:xfrm>
            <a:off x="1365226" y="4210377"/>
            <a:ext cx="3760470" cy="2462278"/>
          </a:xfrm>
          <a:prstGeom prst="rect">
            <a:avLst/>
          </a:prstGeom>
        </p:spPr>
      </p:pic>
      <p:pic>
        <p:nvPicPr>
          <p:cNvPr id="6" name="Picture 7">
            <a:extLst>
              <a:ext uri="{FF2B5EF4-FFF2-40B4-BE49-F238E27FC236}">
                <a16:creationId xmlns:a16="http://schemas.microsoft.com/office/drawing/2014/main" id="{FD8C3B23-66FA-4FF1-890F-6AD03F129BB6}"/>
              </a:ext>
            </a:extLst>
          </p:cNvPr>
          <p:cNvPicPr/>
          <p:nvPr/>
        </p:nvPicPr>
        <p:blipFill>
          <a:blip r:embed="rId4"/>
          <a:stretch>
            <a:fillRect/>
          </a:stretch>
        </p:blipFill>
        <p:spPr>
          <a:xfrm>
            <a:off x="5959835" y="4092043"/>
            <a:ext cx="5034480" cy="2462278"/>
          </a:xfrm>
          <a:prstGeom prst="rect">
            <a:avLst/>
          </a:prstGeom>
        </p:spPr>
      </p:pic>
    </p:spTree>
    <p:extLst>
      <p:ext uri="{BB962C8B-B14F-4D97-AF65-F5344CB8AC3E}">
        <p14:creationId xmlns:p14="http://schemas.microsoft.com/office/powerpoint/2010/main" val="3225951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 calcmode="lin" valueType="num">
                                      <p:cBhvr additive="base">
                                        <p:cTn id="2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 calcmode="lin" valueType="num">
                                      <p:cBhvr additive="base">
                                        <p:cTn id="2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 calcmode="lin" valueType="num">
                                      <p:cBhvr additive="base">
                                        <p:cTn id="3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 calcmode="lin" valueType="num">
                                      <p:cBhvr additive="base">
                                        <p:cTn id="4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1">
            <a:extLst>
              <a:ext uri="{FF2B5EF4-FFF2-40B4-BE49-F238E27FC236}">
                <a16:creationId xmlns:a16="http://schemas.microsoft.com/office/drawing/2014/main" id="{2F819ED4-6B32-4B70-9F97-9423E6F31012}"/>
              </a:ext>
            </a:extLst>
          </p:cNvPr>
          <p:cNvSpPr>
            <a:spLocks noGrp="1"/>
          </p:cNvSpPr>
          <p:nvPr>
            <p:ph type="title"/>
          </p:nvPr>
        </p:nvSpPr>
        <p:spPr>
          <a:xfrm>
            <a:off x="668866" y="0"/>
            <a:ext cx="10701867" cy="1325563"/>
          </a:xfrm>
        </p:spPr>
        <p:txBody>
          <a:bodyPr vert="horz" lIns="91440" tIns="45720" rIns="91440" bIns="45720" rtlCol="0" anchor="ctr">
            <a:normAutofit/>
          </a:bodyPr>
          <a:lstStyle/>
          <a:p>
            <a:pPr marL="857250" indent="-857250">
              <a:buFont typeface="+mj-lt"/>
              <a:buAutoNum type="romanUcPeriod" startAt="2"/>
            </a:pPr>
            <a:r>
              <a:rPr lang="en-US"/>
              <a:t>CÁC PHƯƠNG PHÁP PHỔ BIẾN</a:t>
            </a:r>
            <a:br>
              <a:rPr lang="en-US"/>
            </a:br>
            <a:endParaRPr lang="en-US"/>
          </a:p>
        </p:txBody>
      </p:sp>
      <p:sp>
        <p:nvSpPr>
          <p:cNvPr id="5" name="Hình Bầu dục 4">
            <a:extLst>
              <a:ext uri="{FF2B5EF4-FFF2-40B4-BE49-F238E27FC236}">
                <a16:creationId xmlns:a16="http://schemas.microsoft.com/office/drawing/2014/main" id="{550F5D46-CAA5-4BE2-B8E2-76D4532822B1}"/>
              </a:ext>
            </a:extLst>
          </p:cNvPr>
          <p:cNvSpPr/>
          <p:nvPr/>
        </p:nvSpPr>
        <p:spPr>
          <a:xfrm>
            <a:off x="4055377" y="3046615"/>
            <a:ext cx="3555923" cy="194493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b="1">
                <a:latin typeface="Arial (Thân)"/>
              </a:rPr>
              <a:t>RECOMMENDATION SYSTEMS</a:t>
            </a:r>
          </a:p>
        </p:txBody>
      </p:sp>
      <p:sp>
        <p:nvSpPr>
          <p:cNvPr id="6" name="Hình chữ nhật: Góc Tròn 5">
            <a:extLst>
              <a:ext uri="{FF2B5EF4-FFF2-40B4-BE49-F238E27FC236}">
                <a16:creationId xmlns:a16="http://schemas.microsoft.com/office/drawing/2014/main" id="{6E6B875D-A4AC-4B57-A04D-65C8B001BB42}"/>
              </a:ext>
            </a:extLst>
          </p:cNvPr>
          <p:cNvSpPr/>
          <p:nvPr/>
        </p:nvSpPr>
        <p:spPr>
          <a:xfrm>
            <a:off x="419926" y="1571045"/>
            <a:ext cx="3247203" cy="1251751"/>
          </a:xfrm>
          <a:prstGeom prst="roundRect">
            <a:avLst/>
          </a:prstGeom>
          <a:solidFill>
            <a:srgbClr val="C415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atin typeface="Arial (Thân)"/>
              </a:rPr>
              <a:t>LỌC THEO NỘI DUNG</a:t>
            </a:r>
          </a:p>
          <a:p>
            <a:pPr algn="ctr">
              <a:lnSpc>
                <a:spcPct val="150000"/>
              </a:lnSpc>
            </a:pPr>
            <a:r>
              <a:rPr lang="en-US">
                <a:latin typeface="Arial (Thân)"/>
              </a:rPr>
              <a:t>(CONTENT-BASED FILTERING)</a:t>
            </a:r>
          </a:p>
        </p:txBody>
      </p:sp>
      <p:sp>
        <p:nvSpPr>
          <p:cNvPr id="7" name="Hình chữ nhật: Góc Tròn 6">
            <a:extLst>
              <a:ext uri="{FF2B5EF4-FFF2-40B4-BE49-F238E27FC236}">
                <a16:creationId xmlns:a16="http://schemas.microsoft.com/office/drawing/2014/main" id="{B552E91B-BC99-4794-B2A4-2B566EAD280E}"/>
              </a:ext>
            </a:extLst>
          </p:cNvPr>
          <p:cNvSpPr/>
          <p:nvPr/>
        </p:nvSpPr>
        <p:spPr>
          <a:xfrm>
            <a:off x="7999548" y="1658065"/>
            <a:ext cx="3359174" cy="1464931"/>
          </a:xfrm>
          <a:prstGeom prst="roundRect">
            <a:avLst/>
          </a:prstGeom>
          <a:solidFill>
            <a:srgbClr val="C415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atin typeface="Arial (Thân)"/>
              </a:rPr>
              <a:t>LỌC CỘNG TÁC</a:t>
            </a:r>
          </a:p>
          <a:p>
            <a:pPr algn="ctr">
              <a:lnSpc>
                <a:spcPct val="150000"/>
              </a:lnSpc>
            </a:pPr>
            <a:r>
              <a:rPr lang="en-US">
                <a:latin typeface="Arial (Thân)"/>
              </a:rPr>
              <a:t>(COLLABORATIVE FILTERING)</a:t>
            </a:r>
          </a:p>
        </p:txBody>
      </p:sp>
      <p:sp>
        <p:nvSpPr>
          <p:cNvPr id="9" name="Hình chữ nhật: Góc Tròn 8">
            <a:extLst>
              <a:ext uri="{FF2B5EF4-FFF2-40B4-BE49-F238E27FC236}">
                <a16:creationId xmlns:a16="http://schemas.microsoft.com/office/drawing/2014/main" id="{217C37E8-1DEB-45F5-A3AA-781ABEDBDFE3}"/>
              </a:ext>
            </a:extLst>
          </p:cNvPr>
          <p:cNvSpPr/>
          <p:nvPr/>
        </p:nvSpPr>
        <p:spPr>
          <a:xfrm>
            <a:off x="419926" y="4722736"/>
            <a:ext cx="3247202" cy="1537231"/>
          </a:xfrm>
          <a:prstGeom prst="roundRect">
            <a:avLst/>
          </a:prstGeom>
          <a:solidFill>
            <a:srgbClr val="C415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atin typeface="Arial (Thân)"/>
              </a:rPr>
              <a:t>PHÂN TÍCH MA TRẬN THÀNH NHÂN TỬ</a:t>
            </a:r>
          </a:p>
          <a:p>
            <a:pPr algn="ctr">
              <a:lnSpc>
                <a:spcPct val="150000"/>
              </a:lnSpc>
            </a:pPr>
            <a:r>
              <a:rPr lang="en-US">
                <a:latin typeface="Arial (Thân)"/>
              </a:rPr>
              <a:t>(MATRIX FACTORIZATION)</a:t>
            </a:r>
          </a:p>
        </p:txBody>
      </p:sp>
      <p:sp>
        <p:nvSpPr>
          <p:cNvPr id="10" name="Hình chữ nhật: Góc Tròn 9">
            <a:extLst>
              <a:ext uri="{FF2B5EF4-FFF2-40B4-BE49-F238E27FC236}">
                <a16:creationId xmlns:a16="http://schemas.microsoft.com/office/drawing/2014/main" id="{BEF76A3C-E791-422E-8B41-808251542273}"/>
              </a:ext>
            </a:extLst>
          </p:cNvPr>
          <p:cNvSpPr/>
          <p:nvPr/>
        </p:nvSpPr>
        <p:spPr>
          <a:xfrm>
            <a:off x="8136624" y="4511066"/>
            <a:ext cx="3334121" cy="1835945"/>
          </a:xfrm>
          <a:prstGeom prst="roundRect">
            <a:avLst/>
          </a:prstGeom>
          <a:solidFill>
            <a:srgbClr val="C415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atin typeface="Arial (Thân)"/>
              </a:rPr>
              <a:t>HỌC SÂU</a:t>
            </a:r>
          </a:p>
          <a:p>
            <a:pPr algn="ctr">
              <a:lnSpc>
                <a:spcPct val="150000"/>
              </a:lnSpc>
            </a:pPr>
            <a:r>
              <a:rPr lang="en-US">
                <a:latin typeface="Arial (Thân)"/>
              </a:rPr>
              <a:t>(DEEP LEARNING)</a:t>
            </a:r>
          </a:p>
        </p:txBody>
      </p:sp>
      <p:cxnSp>
        <p:nvCxnSpPr>
          <p:cNvPr id="12" name="Đường kết nối Mũi tên Thẳng 11">
            <a:extLst>
              <a:ext uri="{FF2B5EF4-FFF2-40B4-BE49-F238E27FC236}">
                <a16:creationId xmlns:a16="http://schemas.microsoft.com/office/drawing/2014/main" id="{9A7C4448-31EB-4011-99C1-F2A953266A81}"/>
              </a:ext>
            </a:extLst>
          </p:cNvPr>
          <p:cNvCxnSpPr>
            <a:cxnSpLocks/>
            <a:stCxn id="7" idx="1"/>
            <a:endCxn id="5" idx="7"/>
          </p:cNvCxnSpPr>
          <p:nvPr/>
        </p:nvCxnSpPr>
        <p:spPr>
          <a:xfrm flipH="1">
            <a:off x="7090547" y="2390531"/>
            <a:ext cx="909001" cy="9409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Đường kết nối Mũi tên Thẳng 13">
            <a:extLst>
              <a:ext uri="{FF2B5EF4-FFF2-40B4-BE49-F238E27FC236}">
                <a16:creationId xmlns:a16="http://schemas.microsoft.com/office/drawing/2014/main" id="{658A4DCD-00F5-49C6-8153-8596F079564F}"/>
              </a:ext>
            </a:extLst>
          </p:cNvPr>
          <p:cNvCxnSpPr>
            <a:cxnSpLocks/>
            <a:stCxn id="6" idx="3"/>
            <a:endCxn id="5" idx="1"/>
          </p:cNvCxnSpPr>
          <p:nvPr/>
        </p:nvCxnSpPr>
        <p:spPr>
          <a:xfrm>
            <a:off x="3667129" y="2196921"/>
            <a:ext cx="909001" cy="11345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Đường kết nối Mũi tên Thẳng 15">
            <a:extLst>
              <a:ext uri="{FF2B5EF4-FFF2-40B4-BE49-F238E27FC236}">
                <a16:creationId xmlns:a16="http://schemas.microsoft.com/office/drawing/2014/main" id="{051226BC-E846-4610-A0A0-1AB42CC5E49D}"/>
              </a:ext>
            </a:extLst>
          </p:cNvPr>
          <p:cNvCxnSpPr>
            <a:cxnSpLocks/>
            <a:stCxn id="9" idx="3"/>
            <a:endCxn id="5" idx="3"/>
          </p:cNvCxnSpPr>
          <p:nvPr/>
        </p:nvCxnSpPr>
        <p:spPr>
          <a:xfrm flipV="1">
            <a:off x="3667128" y="4706720"/>
            <a:ext cx="909002" cy="7846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Đường kết nối Mũi tên Thẳng 24">
            <a:extLst>
              <a:ext uri="{FF2B5EF4-FFF2-40B4-BE49-F238E27FC236}">
                <a16:creationId xmlns:a16="http://schemas.microsoft.com/office/drawing/2014/main" id="{02285FF1-1350-4E72-8F27-DEE3F810CC92}"/>
              </a:ext>
            </a:extLst>
          </p:cNvPr>
          <p:cNvCxnSpPr>
            <a:cxnSpLocks/>
            <a:stCxn id="10" idx="1"/>
            <a:endCxn id="5" idx="5"/>
          </p:cNvCxnSpPr>
          <p:nvPr/>
        </p:nvCxnSpPr>
        <p:spPr>
          <a:xfrm flipH="1" flipV="1">
            <a:off x="7090547" y="4706720"/>
            <a:ext cx="1046077" cy="72231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680812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Lst>
  </p:timing>
</p:sld>
</file>

<file path=ppt/theme/theme1.xml><?xml version="1.0" encoding="utf-8"?>
<a:theme xmlns:a="http://schemas.openxmlformats.org/drawingml/2006/main" name="HUST PPT template 2017">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7A4D7F9D-CF2C-4E80-8360-F21AE36D35D4}" vid="{71563601-04E0-4A9A-AE8B-FC38A55497E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387</TotalTime>
  <Words>2904</Words>
  <Application>Microsoft Office PowerPoint</Application>
  <PresentationFormat>Màn hình rộng</PresentationFormat>
  <Paragraphs>224</Paragraphs>
  <Slides>24</Slides>
  <Notes>23</Notes>
  <HiddenSlides>0</HiddenSlides>
  <MMClips>1</MMClips>
  <ScaleCrop>false</ScaleCrop>
  <HeadingPairs>
    <vt:vector size="6" baseType="variant">
      <vt:variant>
        <vt:lpstr>Phông được Dùng</vt:lpstr>
      </vt:variant>
      <vt:variant>
        <vt:i4>12</vt:i4>
      </vt:variant>
      <vt:variant>
        <vt:lpstr>Chủ đề</vt:lpstr>
      </vt:variant>
      <vt:variant>
        <vt:i4>2</vt:i4>
      </vt:variant>
      <vt:variant>
        <vt:lpstr>Tiêu đề Bản chiếu</vt:lpstr>
      </vt:variant>
      <vt:variant>
        <vt:i4>24</vt:i4>
      </vt:variant>
    </vt:vector>
  </HeadingPairs>
  <TitlesOfParts>
    <vt:vector size="38" baseType="lpstr">
      <vt:lpstr>Arial</vt:lpstr>
      <vt:lpstr>Arial (Thân)</vt:lpstr>
      <vt:lpstr>Calibri</vt:lpstr>
      <vt:lpstr>Calibri Light</vt:lpstr>
      <vt:lpstr>Cambria Math</vt:lpstr>
      <vt:lpstr>Courier New</vt:lpstr>
      <vt:lpstr>Myriad Pro</vt:lpstr>
      <vt:lpstr>Roboto</vt:lpstr>
      <vt:lpstr>Times New Roman</vt:lpstr>
      <vt:lpstr>TimesNewRomanPS-ItalicMT</vt:lpstr>
      <vt:lpstr>TimesNewRomanPSMT</vt:lpstr>
      <vt:lpstr>Wingdings</vt:lpstr>
      <vt:lpstr>HUST PPT template 2017</vt:lpstr>
      <vt:lpstr>Office Theme</vt:lpstr>
      <vt:lpstr>BÁO CÁO ĐỒ ÁN TỐT NGHIỆP</vt:lpstr>
      <vt:lpstr>BỐ CỤC </vt:lpstr>
      <vt:lpstr>TỔNG QUAN VỀ ĐỀ TÀI </vt:lpstr>
      <vt:lpstr>Bản trình bày PowerPoint</vt:lpstr>
      <vt:lpstr>TỔNG QUAN VỀ ĐỀ TÀI </vt:lpstr>
      <vt:lpstr>TỔNG QUAN VỀ ĐỀ TÀI </vt:lpstr>
      <vt:lpstr>TỔNG QUAN VỀ ĐỀ TÀI </vt:lpstr>
      <vt:lpstr>TỔNG QUAN VỀ ĐỀ TÀI </vt:lpstr>
      <vt:lpstr>CÁC PHƯƠNG PHÁP PHỔ BIẾN </vt:lpstr>
      <vt:lpstr>CÁC PHƯƠNG PHÁP PHỔ BIẾN </vt:lpstr>
      <vt:lpstr>CÁC PHƯƠNG PHÁP PHỔ BIẾN </vt:lpstr>
      <vt:lpstr>CÁC PHƯƠNG PHÁP PHỔ BIẾN </vt:lpstr>
      <vt:lpstr>CÁC PHƯƠNG PHÁP PHỔ BIẾN </vt:lpstr>
      <vt:lpstr>CÁC PHƯƠNG PHÁP PHỔ BIẾN </vt:lpstr>
      <vt:lpstr>CÁC PHƯƠNG PHÁP PHỔ BIẾN </vt:lpstr>
      <vt:lpstr>CÁC PHƯƠNG PHÁP PHỔ BIẾN </vt:lpstr>
      <vt:lpstr>CÁC PHƯƠNG PHÁP PHỔ BIẾN </vt:lpstr>
      <vt:lpstr>XÂY DỰNG VÀ SO SÁNH </vt:lpstr>
      <vt:lpstr>XÂY DỰNG VÀ SO SÁNH </vt:lpstr>
      <vt:lpstr>XÂY DỰNG VÀ SO SÁNH </vt:lpstr>
      <vt:lpstr>ĐÁNH GIÁ VÀ SO SÁNH KẾT QUẢ </vt:lpstr>
      <vt:lpstr>ĐÁNH GIÁ VÀ SO SÁNH KẾT QUẢ </vt:lpstr>
      <vt:lpstr>Demo </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ĐỒ ÁN TỐT NGHIỆP</dc:title>
  <dc:creator>Nguyen Dang Tuan 20164372</dc:creator>
  <cp:lastModifiedBy>Nguyen Dang Tuan 20164372</cp:lastModifiedBy>
  <cp:revision>19</cp:revision>
  <dcterms:created xsi:type="dcterms:W3CDTF">2021-01-25T02:57:40Z</dcterms:created>
  <dcterms:modified xsi:type="dcterms:W3CDTF">2021-01-25T17:28:40Z</dcterms:modified>
</cp:coreProperties>
</file>